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3" r:id="rId2"/>
    <p:sldId id="266" r:id="rId3"/>
    <p:sldId id="264" r:id="rId4"/>
    <p:sldId id="256" r:id="rId5"/>
    <p:sldId id="283" r:id="rId6"/>
    <p:sldId id="293" r:id="rId7"/>
    <p:sldId id="304" r:id="rId8"/>
    <p:sldId id="303" r:id="rId9"/>
    <p:sldId id="318" r:id="rId10"/>
    <p:sldId id="310" r:id="rId11"/>
    <p:sldId id="285" r:id="rId12"/>
    <p:sldId id="315" r:id="rId13"/>
    <p:sldId id="268" r:id="rId14"/>
    <p:sldId id="261" r:id="rId15"/>
    <p:sldId id="260" r:id="rId16"/>
    <p:sldId id="319" r:id="rId17"/>
    <p:sldId id="276" r:id="rId18"/>
    <p:sldId id="299" r:id="rId19"/>
    <p:sldId id="277" r:id="rId20"/>
    <p:sldId id="298" r:id="rId21"/>
    <p:sldId id="314" r:id="rId22"/>
    <p:sldId id="320" r:id="rId23"/>
    <p:sldId id="323" r:id="rId24"/>
    <p:sldId id="313" r:id="rId25"/>
    <p:sldId id="295" r:id="rId2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cia Gomez" initials="AG" lastIdx="1" clrIdx="0">
    <p:extLst>
      <p:ext uri="{19B8F6BF-5375-455C-9EA6-DF929625EA0E}">
        <p15:presenceInfo xmlns:p15="http://schemas.microsoft.com/office/powerpoint/2012/main" userId="273aa4a86cff0f6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75" autoAdjust="0"/>
    <p:restoredTop sz="94364" autoAdjust="0"/>
  </p:normalViewPr>
  <p:slideViewPr>
    <p:cSldViewPr snapToGrid="0">
      <p:cViewPr varScale="1">
        <p:scale>
          <a:sx n="110" d="100"/>
          <a:sy n="110" d="100"/>
        </p:scale>
        <p:origin x="18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7A1CB6-4D05-4399-AC6D-452A1FA7E2C0}" type="datetimeFigureOut">
              <a:rPr lang="es-ES" smtClean="0"/>
              <a:t>21/03/2022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41923-D7E4-4E29-989C-20980429155B}" type="slidenum">
              <a:rPr lang="es-ES" smtClean="0"/>
              <a:t>‹Nº›</a:t>
            </a:fld>
            <a:endParaRPr lang="es-ES"/>
          </a:p>
        </p:txBody>
      </p:sp>
    </p:spTree>
    <p:extLst>
      <p:ext uri="{BB962C8B-B14F-4D97-AF65-F5344CB8AC3E}">
        <p14:creationId xmlns:p14="http://schemas.microsoft.com/office/powerpoint/2010/main" val="3661072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6741923-D7E4-4E29-989C-20980429155B}" type="slidenum">
              <a:rPr lang="es-ES" smtClean="0"/>
              <a:t>8</a:t>
            </a:fld>
            <a:endParaRPr lang="es-ES"/>
          </a:p>
        </p:txBody>
      </p:sp>
    </p:spTree>
    <p:extLst>
      <p:ext uri="{BB962C8B-B14F-4D97-AF65-F5344CB8AC3E}">
        <p14:creationId xmlns:p14="http://schemas.microsoft.com/office/powerpoint/2010/main" val="2874382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6741923-D7E4-4E29-989C-20980429155B}" type="slidenum">
              <a:rPr lang="es-ES" smtClean="0"/>
              <a:t>17</a:t>
            </a:fld>
            <a:endParaRPr lang="es-ES"/>
          </a:p>
        </p:txBody>
      </p:sp>
    </p:spTree>
    <p:extLst>
      <p:ext uri="{BB962C8B-B14F-4D97-AF65-F5344CB8AC3E}">
        <p14:creationId xmlns:p14="http://schemas.microsoft.com/office/powerpoint/2010/main" val="3112755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6741923-D7E4-4E29-989C-20980429155B}" type="slidenum">
              <a:rPr lang="es-ES" smtClean="0"/>
              <a:t>18</a:t>
            </a:fld>
            <a:endParaRPr lang="es-ES"/>
          </a:p>
        </p:txBody>
      </p:sp>
    </p:spTree>
    <p:extLst>
      <p:ext uri="{BB962C8B-B14F-4D97-AF65-F5344CB8AC3E}">
        <p14:creationId xmlns:p14="http://schemas.microsoft.com/office/powerpoint/2010/main" val="1710609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F10F665-EB8B-4271-91BA-B4809C84F06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xmlns="" id="{A063615D-2572-4D2E-9EB8-20A775778E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xmlns="" id="{1CAC968A-1640-4698-B734-414FB026AA17}"/>
              </a:ext>
            </a:extLst>
          </p:cNvPr>
          <p:cNvSpPr>
            <a:spLocks noGrp="1"/>
          </p:cNvSpPr>
          <p:nvPr>
            <p:ph type="dt" sz="half" idx="10"/>
          </p:nvPr>
        </p:nvSpPr>
        <p:spPr/>
        <p:txBody>
          <a:bodyPr/>
          <a:lstStyle/>
          <a:p>
            <a:fld id="{8B5261DD-D46E-4DED-8265-E7F9B7808C96}" type="datetimeFigureOut">
              <a:rPr lang="es-ES" smtClean="0"/>
              <a:t>21/03/2022</a:t>
            </a:fld>
            <a:endParaRPr lang="es-ES"/>
          </a:p>
        </p:txBody>
      </p:sp>
      <p:sp>
        <p:nvSpPr>
          <p:cNvPr id="5" name="Marcador de pie de página 4">
            <a:extLst>
              <a:ext uri="{FF2B5EF4-FFF2-40B4-BE49-F238E27FC236}">
                <a16:creationId xmlns:a16="http://schemas.microsoft.com/office/drawing/2014/main" xmlns="" id="{A10B03C9-0CD1-4F6E-9528-CE630E30E5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E9A308D8-1649-4F77-A781-B4C03A2034C7}"/>
              </a:ext>
            </a:extLst>
          </p:cNvPr>
          <p:cNvSpPr>
            <a:spLocks noGrp="1"/>
          </p:cNvSpPr>
          <p:nvPr>
            <p:ph type="sldNum" sz="quarter" idx="12"/>
          </p:nvPr>
        </p:nvSpPr>
        <p:spPr/>
        <p:txBody>
          <a:bodyPr/>
          <a:lstStyle/>
          <a:p>
            <a:fld id="{1C49A0EF-BA04-4C63-B4FE-0127D1E6A13F}" type="slidenum">
              <a:rPr lang="es-ES" smtClean="0"/>
              <a:t>‹Nº›</a:t>
            </a:fld>
            <a:endParaRPr lang="es-ES"/>
          </a:p>
        </p:txBody>
      </p:sp>
    </p:spTree>
    <p:extLst>
      <p:ext uri="{BB962C8B-B14F-4D97-AF65-F5344CB8AC3E}">
        <p14:creationId xmlns:p14="http://schemas.microsoft.com/office/powerpoint/2010/main" val="3869110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4958871-184D-4D6A-B538-2F0895B20F9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C1557673-4805-4E8F-8A42-43256440C780}"/>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22471B54-C2D8-46A8-8A15-DE0BA67DF64E}"/>
              </a:ext>
            </a:extLst>
          </p:cNvPr>
          <p:cNvSpPr>
            <a:spLocks noGrp="1"/>
          </p:cNvSpPr>
          <p:nvPr>
            <p:ph type="dt" sz="half" idx="10"/>
          </p:nvPr>
        </p:nvSpPr>
        <p:spPr/>
        <p:txBody>
          <a:bodyPr/>
          <a:lstStyle/>
          <a:p>
            <a:fld id="{8B5261DD-D46E-4DED-8265-E7F9B7808C96}" type="datetimeFigureOut">
              <a:rPr lang="es-ES" smtClean="0"/>
              <a:t>21/03/2022</a:t>
            </a:fld>
            <a:endParaRPr lang="es-ES"/>
          </a:p>
        </p:txBody>
      </p:sp>
      <p:sp>
        <p:nvSpPr>
          <p:cNvPr id="5" name="Marcador de pie de página 4">
            <a:extLst>
              <a:ext uri="{FF2B5EF4-FFF2-40B4-BE49-F238E27FC236}">
                <a16:creationId xmlns:a16="http://schemas.microsoft.com/office/drawing/2014/main" xmlns="" id="{89166BCA-CEDD-43AE-8526-4697C13F15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0D374E30-7EB5-4ADB-A702-5CCD8B3F9CAF}"/>
              </a:ext>
            </a:extLst>
          </p:cNvPr>
          <p:cNvSpPr>
            <a:spLocks noGrp="1"/>
          </p:cNvSpPr>
          <p:nvPr>
            <p:ph type="sldNum" sz="quarter" idx="12"/>
          </p:nvPr>
        </p:nvSpPr>
        <p:spPr/>
        <p:txBody>
          <a:bodyPr/>
          <a:lstStyle/>
          <a:p>
            <a:fld id="{1C49A0EF-BA04-4C63-B4FE-0127D1E6A13F}" type="slidenum">
              <a:rPr lang="es-ES" smtClean="0"/>
              <a:t>‹Nº›</a:t>
            </a:fld>
            <a:endParaRPr lang="es-ES"/>
          </a:p>
        </p:txBody>
      </p:sp>
    </p:spTree>
    <p:extLst>
      <p:ext uri="{BB962C8B-B14F-4D97-AF65-F5344CB8AC3E}">
        <p14:creationId xmlns:p14="http://schemas.microsoft.com/office/powerpoint/2010/main" val="1602950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BE80A016-B4DB-48FE-8A1A-0708167C006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3DF331A6-5289-4DCD-9A37-B0B0F7A195EC}"/>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AC2451C1-ACC4-442F-A178-D9642BD7F739}"/>
              </a:ext>
            </a:extLst>
          </p:cNvPr>
          <p:cNvSpPr>
            <a:spLocks noGrp="1"/>
          </p:cNvSpPr>
          <p:nvPr>
            <p:ph type="dt" sz="half" idx="10"/>
          </p:nvPr>
        </p:nvSpPr>
        <p:spPr/>
        <p:txBody>
          <a:bodyPr/>
          <a:lstStyle/>
          <a:p>
            <a:fld id="{8B5261DD-D46E-4DED-8265-E7F9B7808C96}" type="datetimeFigureOut">
              <a:rPr lang="es-ES" smtClean="0"/>
              <a:t>21/03/2022</a:t>
            </a:fld>
            <a:endParaRPr lang="es-ES"/>
          </a:p>
        </p:txBody>
      </p:sp>
      <p:sp>
        <p:nvSpPr>
          <p:cNvPr id="5" name="Marcador de pie de página 4">
            <a:extLst>
              <a:ext uri="{FF2B5EF4-FFF2-40B4-BE49-F238E27FC236}">
                <a16:creationId xmlns:a16="http://schemas.microsoft.com/office/drawing/2014/main" xmlns="" id="{1BC2D243-944B-4D8C-BE60-EF91864D84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1168A5B6-A7AC-4F62-B777-028074744E60}"/>
              </a:ext>
            </a:extLst>
          </p:cNvPr>
          <p:cNvSpPr>
            <a:spLocks noGrp="1"/>
          </p:cNvSpPr>
          <p:nvPr>
            <p:ph type="sldNum" sz="quarter" idx="12"/>
          </p:nvPr>
        </p:nvSpPr>
        <p:spPr/>
        <p:txBody>
          <a:bodyPr/>
          <a:lstStyle/>
          <a:p>
            <a:fld id="{1C49A0EF-BA04-4C63-B4FE-0127D1E6A13F}" type="slidenum">
              <a:rPr lang="es-ES" smtClean="0"/>
              <a:t>‹Nº›</a:t>
            </a:fld>
            <a:endParaRPr lang="es-ES"/>
          </a:p>
        </p:txBody>
      </p:sp>
    </p:spTree>
    <p:extLst>
      <p:ext uri="{BB962C8B-B14F-4D97-AF65-F5344CB8AC3E}">
        <p14:creationId xmlns:p14="http://schemas.microsoft.com/office/powerpoint/2010/main" val="3735418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9292E8F-8237-4C95-B594-B6F958E00F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4F0F2595-2336-48E2-8499-EB0F546E1024}"/>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D18A0BD5-7732-46D3-9B3B-33BAA54A3A58}"/>
              </a:ext>
            </a:extLst>
          </p:cNvPr>
          <p:cNvSpPr>
            <a:spLocks noGrp="1"/>
          </p:cNvSpPr>
          <p:nvPr>
            <p:ph type="dt" sz="half" idx="10"/>
          </p:nvPr>
        </p:nvSpPr>
        <p:spPr/>
        <p:txBody>
          <a:bodyPr/>
          <a:lstStyle/>
          <a:p>
            <a:fld id="{8B5261DD-D46E-4DED-8265-E7F9B7808C96}" type="datetimeFigureOut">
              <a:rPr lang="es-ES" smtClean="0"/>
              <a:t>21/03/2022</a:t>
            </a:fld>
            <a:endParaRPr lang="es-ES"/>
          </a:p>
        </p:txBody>
      </p:sp>
      <p:sp>
        <p:nvSpPr>
          <p:cNvPr id="5" name="Marcador de pie de página 4">
            <a:extLst>
              <a:ext uri="{FF2B5EF4-FFF2-40B4-BE49-F238E27FC236}">
                <a16:creationId xmlns:a16="http://schemas.microsoft.com/office/drawing/2014/main" xmlns="" id="{5215D45F-1F98-46A8-9DB1-8853FB27588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F9B7A2F3-80D3-4564-B0CC-41F95360489F}"/>
              </a:ext>
            </a:extLst>
          </p:cNvPr>
          <p:cNvSpPr>
            <a:spLocks noGrp="1"/>
          </p:cNvSpPr>
          <p:nvPr>
            <p:ph type="sldNum" sz="quarter" idx="12"/>
          </p:nvPr>
        </p:nvSpPr>
        <p:spPr/>
        <p:txBody>
          <a:bodyPr/>
          <a:lstStyle/>
          <a:p>
            <a:fld id="{1C49A0EF-BA04-4C63-B4FE-0127D1E6A13F}" type="slidenum">
              <a:rPr lang="es-ES" smtClean="0"/>
              <a:t>‹Nº›</a:t>
            </a:fld>
            <a:endParaRPr lang="es-ES"/>
          </a:p>
        </p:txBody>
      </p:sp>
    </p:spTree>
    <p:extLst>
      <p:ext uri="{BB962C8B-B14F-4D97-AF65-F5344CB8AC3E}">
        <p14:creationId xmlns:p14="http://schemas.microsoft.com/office/powerpoint/2010/main" val="270219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7450C4F-28DA-404D-86A2-52090A4643A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EA01D466-26B6-470F-A90C-0FD0F42C56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xmlns="" id="{40186457-9856-46BB-A404-8105AE71B544}"/>
              </a:ext>
            </a:extLst>
          </p:cNvPr>
          <p:cNvSpPr>
            <a:spLocks noGrp="1"/>
          </p:cNvSpPr>
          <p:nvPr>
            <p:ph type="dt" sz="half" idx="10"/>
          </p:nvPr>
        </p:nvSpPr>
        <p:spPr/>
        <p:txBody>
          <a:bodyPr/>
          <a:lstStyle/>
          <a:p>
            <a:fld id="{8B5261DD-D46E-4DED-8265-E7F9B7808C96}" type="datetimeFigureOut">
              <a:rPr lang="es-ES" smtClean="0"/>
              <a:t>21/03/2022</a:t>
            </a:fld>
            <a:endParaRPr lang="es-ES"/>
          </a:p>
        </p:txBody>
      </p:sp>
      <p:sp>
        <p:nvSpPr>
          <p:cNvPr id="5" name="Marcador de pie de página 4">
            <a:extLst>
              <a:ext uri="{FF2B5EF4-FFF2-40B4-BE49-F238E27FC236}">
                <a16:creationId xmlns:a16="http://schemas.microsoft.com/office/drawing/2014/main" xmlns="" id="{EBA8372C-49DF-4E45-8C35-505F653470D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2DA07965-29B2-4965-92D3-AB7D116ED3B8}"/>
              </a:ext>
            </a:extLst>
          </p:cNvPr>
          <p:cNvSpPr>
            <a:spLocks noGrp="1"/>
          </p:cNvSpPr>
          <p:nvPr>
            <p:ph type="sldNum" sz="quarter" idx="12"/>
          </p:nvPr>
        </p:nvSpPr>
        <p:spPr/>
        <p:txBody>
          <a:bodyPr/>
          <a:lstStyle/>
          <a:p>
            <a:fld id="{1C49A0EF-BA04-4C63-B4FE-0127D1E6A13F}" type="slidenum">
              <a:rPr lang="es-ES" smtClean="0"/>
              <a:t>‹Nº›</a:t>
            </a:fld>
            <a:endParaRPr lang="es-ES"/>
          </a:p>
        </p:txBody>
      </p:sp>
    </p:spTree>
    <p:extLst>
      <p:ext uri="{BB962C8B-B14F-4D97-AF65-F5344CB8AC3E}">
        <p14:creationId xmlns:p14="http://schemas.microsoft.com/office/powerpoint/2010/main" val="1213011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8D4A96E-41D3-4AFB-9D31-F8000D0C16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E6C4EC5C-2FB0-43C1-9BA5-4155365DEB15}"/>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xmlns="" id="{FFF1C7AD-777F-4A94-AC51-6A98FD8C139A}"/>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xmlns="" id="{C3B307C6-5F52-4C36-8594-DCE7AB4238A0}"/>
              </a:ext>
            </a:extLst>
          </p:cNvPr>
          <p:cNvSpPr>
            <a:spLocks noGrp="1"/>
          </p:cNvSpPr>
          <p:nvPr>
            <p:ph type="dt" sz="half" idx="10"/>
          </p:nvPr>
        </p:nvSpPr>
        <p:spPr/>
        <p:txBody>
          <a:bodyPr/>
          <a:lstStyle/>
          <a:p>
            <a:fld id="{8B5261DD-D46E-4DED-8265-E7F9B7808C96}" type="datetimeFigureOut">
              <a:rPr lang="es-ES" smtClean="0"/>
              <a:t>21/03/2022</a:t>
            </a:fld>
            <a:endParaRPr lang="es-ES"/>
          </a:p>
        </p:txBody>
      </p:sp>
      <p:sp>
        <p:nvSpPr>
          <p:cNvPr id="6" name="Marcador de pie de página 5">
            <a:extLst>
              <a:ext uri="{FF2B5EF4-FFF2-40B4-BE49-F238E27FC236}">
                <a16:creationId xmlns:a16="http://schemas.microsoft.com/office/drawing/2014/main" xmlns="" id="{97475277-EA41-47C4-9EF2-A1E0C1340DF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xmlns="" id="{79965C8C-7AC4-4837-A686-6C460A9ADC86}"/>
              </a:ext>
            </a:extLst>
          </p:cNvPr>
          <p:cNvSpPr>
            <a:spLocks noGrp="1"/>
          </p:cNvSpPr>
          <p:nvPr>
            <p:ph type="sldNum" sz="quarter" idx="12"/>
          </p:nvPr>
        </p:nvSpPr>
        <p:spPr/>
        <p:txBody>
          <a:bodyPr/>
          <a:lstStyle/>
          <a:p>
            <a:fld id="{1C49A0EF-BA04-4C63-B4FE-0127D1E6A13F}" type="slidenum">
              <a:rPr lang="es-ES" smtClean="0"/>
              <a:t>‹Nº›</a:t>
            </a:fld>
            <a:endParaRPr lang="es-ES"/>
          </a:p>
        </p:txBody>
      </p:sp>
    </p:spTree>
    <p:extLst>
      <p:ext uri="{BB962C8B-B14F-4D97-AF65-F5344CB8AC3E}">
        <p14:creationId xmlns:p14="http://schemas.microsoft.com/office/powerpoint/2010/main" val="2148758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31096C8-563C-4824-A0A5-CF66990E35F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6AC498D3-C43B-4313-9044-302F3C9290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xmlns="" id="{EB723BA1-D2C9-425A-AB27-A33D3AF7E8E8}"/>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xmlns="" id="{594EC1C3-607F-42EF-93D5-853BFD1DF7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xmlns="" id="{FB044C2C-05C6-40F1-9A3A-6FD9E34DFB9E}"/>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xmlns="" id="{B5743D2D-2200-4B54-AFC5-DDEAF304AB46}"/>
              </a:ext>
            </a:extLst>
          </p:cNvPr>
          <p:cNvSpPr>
            <a:spLocks noGrp="1"/>
          </p:cNvSpPr>
          <p:nvPr>
            <p:ph type="dt" sz="half" idx="10"/>
          </p:nvPr>
        </p:nvSpPr>
        <p:spPr/>
        <p:txBody>
          <a:bodyPr/>
          <a:lstStyle/>
          <a:p>
            <a:fld id="{8B5261DD-D46E-4DED-8265-E7F9B7808C96}" type="datetimeFigureOut">
              <a:rPr lang="es-ES" smtClean="0"/>
              <a:t>21/03/2022</a:t>
            </a:fld>
            <a:endParaRPr lang="es-ES"/>
          </a:p>
        </p:txBody>
      </p:sp>
      <p:sp>
        <p:nvSpPr>
          <p:cNvPr id="8" name="Marcador de pie de página 7">
            <a:extLst>
              <a:ext uri="{FF2B5EF4-FFF2-40B4-BE49-F238E27FC236}">
                <a16:creationId xmlns:a16="http://schemas.microsoft.com/office/drawing/2014/main" xmlns="" id="{77BC0F7E-9179-4D57-9C07-AC0520FD4A4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xmlns="" id="{86EA6D21-4162-425C-8283-AE7A697AF932}"/>
              </a:ext>
            </a:extLst>
          </p:cNvPr>
          <p:cNvSpPr>
            <a:spLocks noGrp="1"/>
          </p:cNvSpPr>
          <p:nvPr>
            <p:ph type="sldNum" sz="quarter" idx="12"/>
          </p:nvPr>
        </p:nvSpPr>
        <p:spPr/>
        <p:txBody>
          <a:bodyPr/>
          <a:lstStyle/>
          <a:p>
            <a:fld id="{1C49A0EF-BA04-4C63-B4FE-0127D1E6A13F}" type="slidenum">
              <a:rPr lang="es-ES" smtClean="0"/>
              <a:t>‹Nº›</a:t>
            </a:fld>
            <a:endParaRPr lang="es-ES"/>
          </a:p>
        </p:txBody>
      </p:sp>
    </p:spTree>
    <p:extLst>
      <p:ext uri="{BB962C8B-B14F-4D97-AF65-F5344CB8AC3E}">
        <p14:creationId xmlns:p14="http://schemas.microsoft.com/office/powerpoint/2010/main" val="3796656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CF85813-345D-4F93-B992-45EC659DD64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xmlns="" id="{E679E235-544A-461F-8573-7E0EFBEB286C}"/>
              </a:ext>
            </a:extLst>
          </p:cNvPr>
          <p:cNvSpPr>
            <a:spLocks noGrp="1"/>
          </p:cNvSpPr>
          <p:nvPr>
            <p:ph type="dt" sz="half" idx="10"/>
          </p:nvPr>
        </p:nvSpPr>
        <p:spPr/>
        <p:txBody>
          <a:bodyPr/>
          <a:lstStyle/>
          <a:p>
            <a:fld id="{8B5261DD-D46E-4DED-8265-E7F9B7808C96}" type="datetimeFigureOut">
              <a:rPr lang="es-ES" smtClean="0"/>
              <a:t>21/03/2022</a:t>
            </a:fld>
            <a:endParaRPr lang="es-ES"/>
          </a:p>
        </p:txBody>
      </p:sp>
      <p:sp>
        <p:nvSpPr>
          <p:cNvPr id="4" name="Marcador de pie de página 3">
            <a:extLst>
              <a:ext uri="{FF2B5EF4-FFF2-40B4-BE49-F238E27FC236}">
                <a16:creationId xmlns:a16="http://schemas.microsoft.com/office/drawing/2014/main" xmlns="" id="{B4D809B0-91A9-4785-B019-FEEB05CD40C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xmlns="" id="{DE717E77-B7D1-4A01-BFC8-3E58D670B00F}"/>
              </a:ext>
            </a:extLst>
          </p:cNvPr>
          <p:cNvSpPr>
            <a:spLocks noGrp="1"/>
          </p:cNvSpPr>
          <p:nvPr>
            <p:ph type="sldNum" sz="quarter" idx="12"/>
          </p:nvPr>
        </p:nvSpPr>
        <p:spPr/>
        <p:txBody>
          <a:bodyPr/>
          <a:lstStyle/>
          <a:p>
            <a:fld id="{1C49A0EF-BA04-4C63-B4FE-0127D1E6A13F}" type="slidenum">
              <a:rPr lang="es-ES" smtClean="0"/>
              <a:t>‹Nº›</a:t>
            </a:fld>
            <a:endParaRPr lang="es-ES"/>
          </a:p>
        </p:txBody>
      </p:sp>
    </p:spTree>
    <p:extLst>
      <p:ext uri="{BB962C8B-B14F-4D97-AF65-F5344CB8AC3E}">
        <p14:creationId xmlns:p14="http://schemas.microsoft.com/office/powerpoint/2010/main" val="1592167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9EB60020-0CD8-4070-9BBD-E912CB0B904B}"/>
              </a:ext>
            </a:extLst>
          </p:cNvPr>
          <p:cNvSpPr>
            <a:spLocks noGrp="1"/>
          </p:cNvSpPr>
          <p:nvPr>
            <p:ph type="dt" sz="half" idx="10"/>
          </p:nvPr>
        </p:nvSpPr>
        <p:spPr/>
        <p:txBody>
          <a:bodyPr/>
          <a:lstStyle/>
          <a:p>
            <a:fld id="{8B5261DD-D46E-4DED-8265-E7F9B7808C96}" type="datetimeFigureOut">
              <a:rPr lang="es-ES" smtClean="0"/>
              <a:t>21/03/2022</a:t>
            </a:fld>
            <a:endParaRPr lang="es-ES"/>
          </a:p>
        </p:txBody>
      </p:sp>
      <p:sp>
        <p:nvSpPr>
          <p:cNvPr id="3" name="Marcador de pie de página 2">
            <a:extLst>
              <a:ext uri="{FF2B5EF4-FFF2-40B4-BE49-F238E27FC236}">
                <a16:creationId xmlns:a16="http://schemas.microsoft.com/office/drawing/2014/main" xmlns="" id="{FA7AEC2D-A819-4E4C-84D8-B22253761E0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xmlns="" id="{8F8B3881-1596-4E17-A0E7-99D38412CBCA}"/>
              </a:ext>
            </a:extLst>
          </p:cNvPr>
          <p:cNvSpPr>
            <a:spLocks noGrp="1"/>
          </p:cNvSpPr>
          <p:nvPr>
            <p:ph type="sldNum" sz="quarter" idx="12"/>
          </p:nvPr>
        </p:nvSpPr>
        <p:spPr/>
        <p:txBody>
          <a:bodyPr/>
          <a:lstStyle/>
          <a:p>
            <a:fld id="{1C49A0EF-BA04-4C63-B4FE-0127D1E6A13F}" type="slidenum">
              <a:rPr lang="es-ES" smtClean="0"/>
              <a:t>‹Nº›</a:t>
            </a:fld>
            <a:endParaRPr lang="es-ES"/>
          </a:p>
        </p:txBody>
      </p:sp>
    </p:spTree>
    <p:extLst>
      <p:ext uri="{BB962C8B-B14F-4D97-AF65-F5344CB8AC3E}">
        <p14:creationId xmlns:p14="http://schemas.microsoft.com/office/powerpoint/2010/main" val="1718848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B850B2C-F241-4C9A-BFA5-F8DFDCCE620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54061D57-E346-4F42-B57A-07088D31D4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xmlns="" id="{D302E113-3989-4C0F-A524-07F392801E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xmlns="" id="{6F4B49D4-CD88-410A-A1F8-9F8A797D143D}"/>
              </a:ext>
            </a:extLst>
          </p:cNvPr>
          <p:cNvSpPr>
            <a:spLocks noGrp="1"/>
          </p:cNvSpPr>
          <p:nvPr>
            <p:ph type="dt" sz="half" idx="10"/>
          </p:nvPr>
        </p:nvSpPr>
        <p:spPr/>
        <p:txBody>
          <a:bodyPr/>
          <a:lstStyle/>
          <a:p>
            <a:fld id="{8B5261DD-D46E-4DED-8265-E7F9B7808C96}" type="datetimeFigureOut">
              <a:rPr lang="es-ES" smtClean="0"/>
              <a:t>21/03/2022</a:t>
            </a:fld>
            <a:endParaRPr lang="es-ES"/>
          </a:p>
        </p:txBody>
      </p:sp>
      <p:sp>
        <p:nvSpPr>
          <p:cNvPr id="6" name="Marcador de pie de página 5">
            <a:extLst>
              <a:ext uri="{FF2B5EF4-FFF2-40B4-BE49-F238E27FC236}">
                <a16:creationId xmlns:a16="http://schemas.microsoft.com/office/drawing/2014/main" xmlns="" id="{8B9E463D-E684-4C4D-A412-ECD59863F6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xmlns="" id="{A4BA0E50-7DEE-461A-AF14-9681C9A519C7}"/>
              </a:ext>
            </a:extLst>
          </p:cNvPr>
          <p:cNvSpPr>
            <a:spLocks noGrp="1"/>
          </p:cNvSpPr>
          <p:nvPr>
            <p:ph type="sldNum" sz="quarter" idx="12"/>
          </p:nvPr>
        </p:nvSpPr>
        <p:spPr/>
        <p:txBody>
          <a:bodyPr/>
          <a:lstStyle/>
          <a:p>
            <a:fld id="{1C49A0EF-BA04-4C63-B4FE-0127D1E6A13F}" type="slidenum">
              <a:rPr lang="es-ES" smtClean="0"/>
              <a:t>‹Nº›</a:t>
            </a:fld>
            <a:endParaRPr lang="es-ES"/>
          </a:p>
        </p:txBody>
      </p:sp>
    </p:spTree>
    <p:extLst>
      <p:ext uri="{BB962C8B-B14F-4D97-AF65-F5344CB8AC3E}">
        <p14:creationId xmlns:p14="http://schemas.microsoft.com/office/powerpoint/2010/main" val="4280549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1ED54DA-35F8-4276-862C-6325753DD79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xmlns="" id="{045C3C89-B049-4318-B01D-C9462166B8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xmlns="" id="{84DBDFCB-71F7-4339-B54A-D73BACB34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xmlns="" id="{C47B6B58-C220-417D-9F38-9AEBFD62D7CC}"/>
              </a:ext>
            </a:extLst>
          </p:cNvPr>
          <p:cNvSpPr>
            <a:spLocks noGrp="1"/>
          </p:cNvSpPr>
          <p:nvPr>
            <p:ph type="dt" sz="half" idx="10"/>
          </p:nvPr>
        </p:nvSpPr>
        <p:spPr/>
        <p:txBody>
          <a:bodyPr/>
          <a:lstStyle/>
          <a:p>
            <a:fld id="{8B5261DD-D46E-4DED-8265-E7F9B7808C96}" type="datetimeFigureOut">
              <a:rPr lang="es-ES" smtClean="0"/>
              <a:t>21/03/2022</a:t>
            </a:fld>
            <a:endParaRPr lang="es-ES"/>
          </a:p>
        </p:txBody>
      </p:sp>
      <p:sp>
        <p:nvSpPr>
          <p:cNvPr id="6" name="Marcador de pie de página 5">
            <a:extLst>
              <a:ext uri="{FF2B5EF4-FFF2-40B4-BE49-F238E27FC236}">
                <a16:creationId xmlns:a16="http://schemas.microsoft.com/office/drawing/2014/main" xmlns="" id="{CEECBC6A-72A1-4A1F-B59A-7F2C07DD49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xmlns="" id="{56608DCA-BC04-4840-8238-5EB1006E8523}"/>
              </a:ext>
            </a:extLst>
          </p:cNvPr>
          <p:cNvSpPr>
            <a:spLocks noGrp="1"/>
          </p:cNvSpPr>
          <p:nvPr>
            <p:ph type="sldNum" sz="quarter" idx="12"/>
          </p:nvPr>
        </p:nvSpPr>
        <p:spPr/>
        <p:txBody>
          <a:bodyPr/>
          <a:lstStyle/>
          <a:p>
            <a:fld id="{1C49A0EF-BA04-4C63-B4FE-0127D1E6A13F}" type="slidenum">
              <a:rPr lang="es-ES" smtClean="0"/>
              <a:t>‹Nº›</a:t>
            </a:fld>
            <a:endParaRPr lang="es-ES"/>
          </a:p>
        </p:txBody>
      </p:sp>
    </p:spTree>
    <p:extLst>
      <p:ext uri="{BB962C8B-B14F-4D97-AF65-F5344CB8AC3E}">
        <p14:creationId xmlns:p14="http://schemas.microsoft.com/office/powerpoint/2010/main" val="194245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9EE8A05B-E959-4C90-835B-EF00B7A73F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DB92E6A5-BE89-4F1E-AF29-B2C99DD7B2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B691DC80-BF99-4F4D-895B-551B865D23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5261DD-D46E-4DED-8265-E7F9B7808C96}" type="datetimeFigureOut">
              <a:rPr lang="es-ES" smtClean="0"/>
              <a:t>21/03/2022</a:t>
            </a:fld>
            <a:endParaRPr lang="es-ES"/>
          </a:p>
        </p:txBody>
      </p:sp>
      <p:sp>
        <p:nvSpPr>
          <p:cNvPr id="5" name="Marcador de pie de página 4">
            <a:extLst>
              <a:ext uri="{FF2B5EF4-FFF2-40B4-BE49-F238E27FC236}">
                <a16:creationId xmlns:a16="http://schemas.microsoft.com/office/drawing/2014/main" xmlns="" id="{B1FFDDDF-0DB2-4524-980A-BCB90B511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xmlns="" id="{814FEA58-7435-4B11-AF0F-D3710C2FF0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49A0EF-BA04-4C63-B4FE-0127D1E6A13F}" type="slidenum">
              <a:rPr lang="es-ES" smtClean="0"/>
              <a:t>‹Nº›</a:t>
            </a:fld>
            <a:endParaRPr lang="es-ES"/>
          </a:p>
        </p:txBody>
      </p:sp>
    </p:spTree>
    <p:extLst>
      <p:ext uri="{BB962C8B-B14F-4D97-AF65-F5344CB8AC3E}">
        <p14:creationId xmlns:p14="http://schemas.microsoft.com/office/powerpoint/2010/main" val="3572375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ope.es/actualidad/sociedad/noticias/cvirus-el-colegio-enfermeria-segovia-pide-que-autorice-confinamiento-poblacion-20210120_1096304" TargetMode="External"/><Relationship Id="rId7" Type="http://schemas.openxmlformats.org/officeDocument/2006/relationships/image" Target="../media/image25.png"/><Relationship Id="rId2" Type="http://schemas.openxmlformats.org/officeDocument/2006/relationships/hyperlink" Target="https://www.eldiario.es/castilla-y-leon/colegio-enfermeria-segovia-pide-autorice-confinamiento-poblacion_1_6945647.html" TargetMode="External"/><Relationship Id="rId1" Type="http://schemas.openxmlformats.org/officeDocument/2006/relationships/slideLayout" Target="../slideLayouts/slideLayout2.xml"/><Relationship Id="rId6" Type="http://schemas.openxmlformats.org/officeDocument/2006/relationships/hyperlink" Target="https://www.eldiasegovia.es/Noticia/z3573e35e-07a9-76ba-fabbe045d75638eb/202101/El-Colegio-de-Enfermeria-de-Segovia-apoya-el-confinamiento" TargetMode="External"/><Relationship Id="rId5" Type="http://schemas.openxmlformats.org/officeDocument/2006/relationships/hyperlink" Target="https://www.eladelantado.com/segovia/las-enfermeras-piden-autorizar-el-confinamiento-domiciliario/" TargetMode="External"/><Relationship Id="rId4" Type="http://schemas.openxmlformats.org/officeDocument/2006/relationships/hyperlink" Target="https://www.abc.es/sociedad/abci-coronavirus-espana-directo-brasil-registra-otros-62000-positivos-y-cerca-1200-fallecidos-mas-202101200619_directo.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eldiasegovia.es/Noticia/z6299074d-f28a-9cca-cb31e4fdec5971f6/202104/Rechazo-al-ciclo-formativo-de-supervision-en-residencias" TargetMode="External"/><Relationship Id="rId7" Type="http://schemas.openxmlformats.org/officeDocument/2006/relationships/hyperlink" Target="https://www.larazon.es/castillayleon/20210512/idcmstd7gne7njvy7qdhywjzay.html" TargetMode="Externa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segoviaudaz.es/manana-se-celebra-el-dia-de-la-enfermeria/" TargetMode="External"/><Relationship Id="rId5" Type="http://schemas.openxmlformats.org/officeDocument/2006/relationships/hyperlink" Target="https://segoviaudaz.es/el-colegio-de-enfermeria-de-segovia-destaca-que-son-el-corazon-del-sistema-sanitario-y-social/" TargetMode="External"/><Relationship Id="rId4" Type="http://schemas.openxmlformats.org/officeDocument/2006/relationships/hyperlink" Target="http://segovia247.es/art/2488/dia-internacional-de-la-enfermeria-2021-en-segovia"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elnortedecastilla.es/segovia/junta-avanza-presente-20210726143702-nt.html" TargetMode="External"/><Relationship Id="rId7" Type="http://schemas.openxmlformats.org/officeDocument/2006/relationships/hyperlink" Target="https://www.eldiasegovia.es/Noticia/Z1C3C7957-D2AF-8AF7-6B3039FBE43AC61E/202108/El-Grado-de-Enfermeria-podra-empezar-el-curso-2022-2023" TargetMode="Externa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diarioenfermero.es/segovia-dejara-de-ser-la-unica-provincia-sin-facultad-de-enfermeria/" TargetMode="External"/><Relationship Id="rId5" Type="http://schemas.openxmlformats.org/officeDocument/2006/relationships/hyperlink" Target="https://www.acueducto2.com/junta-y-uva-preven-abrir-la-escuela-de-enfermeria-de-segovia-el-curso-2022-2023/119865" TargetMode="External"/><Relationship Id="rId4" Type="http://schemas.openxmlformats.org/officeDocument/2006/relationships/hyperlink" Target="https://www.eladelantado.com/segovia/la-uva-aprueba-la-creacion-de-una-seccion-de-enfermeria/"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eladelantado.com/segovia/unanimidad-en-la-uva-para-implantar-la-sede-del-grado-en-enfermeria/" TargetMode="External"/><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hyperlink" Target="https://elmirondesoria.es/cyl/castilla-y-leon/la-uva-aprueba-creacion-de-enfermeria-en-segovia" TargetMode="External"/><Relationship Id="rId4" Type="http://schemas.openxmlformats.org/officeDocument/2006/relationships/hyperlink" Target="https://segoviaaldia.es/art/13775/primer-paso-para-implantar-los-estudios-de-enfermeria-en-segovia"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52C6477-1B92-4E83-86D1-E7F4824EAEF1}"/>
              </a:ext>
            </a:extLst>
          </p:cNvPr>
          <p:cNvSpPr>
            <a:spLocks noGrp="1"/>
          </p:cNvSpPr>
          <p:nvPr>
            <p:ph type="title"/>
          </p:nvPr>
        </p:nvSpPr>
        <p:spPr>
          <a:xfrm>
            <a:off x="0" y="634181"/>
            <a:ext cx="6096000" cy="1676603"/>
          </a:xfrm>
        </p:spPr>
        <p:txBody>
          <a:bodyPr>
            <a:noAutofit/>
          </a:bodyPr>
          <a:lstStyle/>
          <a:p>
            <a:pPr algn="ctr"/>
            <a:r>
              <a:rPr lang="es-ES" sz="6600" b="1" dirty="0">
                <a:solidFill>
                  <a:schemeClr val="accent1">
                    <a:lumMod val="50000"/>
                  </a:schemeClr>
                </a:solidFill>
              </a:rPr>
              <a:t/>
            </a:r>
            <a:br>
              <a:rPr lang="es-ES" sz="6600" b="1" dirty="0">
                <a:solidFill>
                  <a:schemeClr val="accent1">
                    <a:lumMod val="50000"/>
                  </a:schemeClr>
                </a:solidFill>
              </a:rPr>
            </a:br>
            <a:r>
              <a:rPr lang="es-ES" sz="6600" b="1" dirty="0">
                <a:solidFill>
                  <a:schemeClr val="accent1">
                    <a:lumMod val="50000"/>
                  </a:schemeClr>
                </a:solidFill>
              </a:rPr>
              <a:t/>
            </a:r>
            <a:br>
              <a:rPr lang="es-ES" sz="6600" b="1" dirty="0">
                <a:solidFill>
                  <a:schemeClr val="accent1">
                    <a:lumMod val="50000"/>
                  </a:schemeClr>
                </a:solidFill>
              </a:rPr>
            </a:br>
            <a:r>
              <a:rPr lang="es-ES" sz="6600" b="1" dirty="0">
                <a:solidFill>
                  <a:schemeClr val="accent1">
                    <a:lumMod val="50000"/>
                  </a:schemeClr>
                </a:solidFill>
              </a:rPr>
              <a:t/>
            </a:r>
            <a:br>
              <a:rPr lang="es-ES" sz="6600" b="1" dirty="0">
                <a:solidFill>
                  <a:schemeClr val="accent1">
                    <a:lumMod val="50000"/>
                  </a:schemeClr>
                </a:solidFill>
              </a:rPr>
            </a:br>
            <a:r>
              <a:rPr lang="es-ES" sz="6600" b="1" dirty="0">
                <a:solidFill>
                  <a:schemeClr val="accent1">
                    <a:lumMod val="50000"/>
                  </a:schemeClr>
                </a:solidFill>
              </a:rPr>
              <a:t/>
            </a:r>
            <a:br>
              <a:rPr lang="es-ES" sz="6600" b="1" dirty="0">
                <a:solidFill>
                  <a:schemeClr val="accent1">
                    <a:lumMod val="50000"/>
                  </a:schemeClr>
                </a:solidFill>
              </a:rPr>
            </a:br>
            <a:r>
              <a:rPr lang="es-ES" sz="6600" b="1" dirty="0">
                <a:solidFill>
                  <a:schemeClr val="accent1">
                    <a:lumMod val="50000"/>
                  </a:schemeClr>
                </a:solidFill>
              </a:rPr>
              <a:t/>
            </a:r>
            <a:br>
              <a:rPr lang="es-ES" sz="6600" b="1" dirty="0">
                <a:solidFill>
                  <a:schemeClr val="accent1">
                    <a:lumMod val="50000"/>
                  </a:schemeClr>
                </a:solidFill>
              </a:rPr>
            </a:br>
            <a:r>
              <a:rPr lang="es-ES" sz="6600" b="1" dirty="0">
                <a:solidFill>
                  <a:schemeClr val="accent1">
                    <a:lumMod val="50000"/>
                  </a:schemeClr>
                </a:solidFill>
              </a:rPr>
              <a:t/>
            </a:r>
            <a:br>
              <a:rPr lang="es-ES" sz="6600" b="1" dirty="0">
                <a:solidFill>
                  <a:schemeClr val="accent1">
                    <a:lumMod val="50000"/>
                  </a:schemeClr>
                </a:solidFill>
              </a:rPr>
            </a:br>
            <a:r>
              <a:rPr lang="es-ES" sz="7200" b="1" dirty="0">
                <a:ln w="9525">
                  <a:solidFill>
                    <a:schemeClr val="bg1"/>
                  </a:solidFill>
                  <a:prstDash val="solid"/>
                </a:ln>
                <a:effectLst>
                  <a:outerShdw blurRad="12700" dist="38100" dir="2700000" algn="tl" rotWithShape="0">
                    <a:schemeClr val="bg1">
                      <a:lumMod val="50000"/>
                    </a:schemeClr>
                  </a:outerShdw>
                </a:effectLst>
              </a:rPr>
              <a:t>MEMORIA </a:t>
            </a:r>
            <a:r>
              <a:rPr lang="es-ES" sz="7200" b="1" dirty="0" smtClean="0">
                <a:ln w="9525">
                  <a:solidFill>
                    <a:schemeClr val="bg1"/>
                  </a:solidFill>
                  <a:prstDash val="solid"/>
                </a:ln>
                <a:effectLst>
                  <a:outerShdw blurRad="12700" dist="38100" dir="2700000" algn="tl" rotWithShape="0">
                    <a:schemeClr val="bg1">
                      <a:lumMod val="50000"/>
                    </a:schemeClr>
                  </a:outerShdw>
                </a:effectLst>
              </a:rPr>
              <a:t>2021</a:t>
            </a:r>
            <a:endParaRPr lang="es-ES" sz="72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5" name="Marcador de contenido 4"/>
          <p:cNvPicPr>
            <a:picLocks noGrp="1" noChangeAspect="1"/>
          </p:cNvPicPr>
          <p:nvPr>
            <p:ph idx="1"/>
          </p:nvPr>
        </p:nvPicPr>
        <p:blipFill>
          <a:blip r:embed="rId2"/>
          <a:stretch>
            <a:fillRect/>
          </a:stretch>
        </p:blipFill>
        <p:spPr>
          <a:xfrm>
            <a:off x="420732" y="1053738"/>
            <a:ext cx="5109392" cy="1688736"/>
          </a:xfrm>
          <a:prstGeom prst="rect">
            <a:avLst/>
          </a:prstGeom>
        </p:spPr>
      </p:pic>
      <p:pic>
        <p:nvPicPr>
          <p:cNvPr id="4" name="Imagen 3" descr="Imagen que contiene gráficos vectoriales&#10;&#10;Descripción generada con confianza alta">
            <a:extLst>
              <a:ext uri="{FF2B5EF4-FFF2-40B4-BE49-F238E27FC236}">
                <a16:creationId xmlns:a16="http://schemas.microsoft.com/office/drawing/2014/main" xmlns="" id="{18E51234-BDF3-438C-8925-E3C55A50D564}"/>
              </a:ext>
            </a:extLst>
          </p:cNvPr>
          <p:cNvPicPr>
            <a:picLocks noChangeAspect="1"/>
          </p:cNvPicPr>
          <p:nvPr/>
        </p:nvPicPr>
        <p:blipFill rotWithShape="1">
          <a:blip r:embed="rId3">
            <a:extLst>
              <a:ext uri="{28A0092B-C50C-407E-A947-70E740481C1C}">
                <a14:useLocalDpi xmlns:a14="http://schemas.microsoft.com/office/drawing/2010/main" val="0"/>
              </a:ext>
            </a:extLst>
          </a:blip>
          <a:srcRect r="2" b="5349"/>
          <a:stretch/>
        </p:blipFill>
        <p:spPr>
          <a:xfrm>
            <a:off x="5950856" y="634180"/>
            <a:ext cx="6241143" cy="6223819"/>
          </a:xfrm>
          <a:prstGeom prst="rect">
            <a:avLst/>
          </a:prstGeom>
          <a:effectLst/>
        </p:spPr>
      </p:pic>
    </p:spTree>
    <p:extLst>
      <p:ext uri="{BB962C8B-B14F-4D97-AF65-F5344CB8AC3E}">
        <p14:creationId xmlns:p14="http://schemas.microsoft.com/office/powerpoint/2010/main" val="927181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F56F5174-31D9-4DBB-AAB7-A1FD7BDB13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AE113210-7872-481A-ADE6-3A05CCAF5E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xmlns="" id="{D9BA2631-0EA5-43E2-AEC2-90D118D4E419}"/>
              </a:ext>
            </a:extLst>
          </p:cNvPr>
          <p:cNvSpPr txBox="1"/>
          <p:nvPr/>
        </p:nvSpPr>
        <p:spPr>
          <a:xfrm rot="10800000" flipV="1">
            <a:off x="4515727" y="6471138"/>
            <a:ext cx="1227261" cy="386862"/>
          </a:xfrm>
          <a:prstGeom prst="rect">
            <a:avLst/>
          </a:prstGeom>
        </p:spPr>
        <p:txBody>
          <a:bodyPr vert="horz" lIns="91440" tIns="45720" rIns="91440" bIns="45720" rtlCol="0" anchor="ctr">
            <a:noAutofit/>
          </a:bodyPr>
          <a:lstStyle/>
          <a:p>
            <a:pPr>
              <a:lnSpc>
                <a:spcPct val="90000"/>
              </a:lnSpc>
              <a:spcBef>
                <a:spcPct val="0"/>
              </a:spcBef>
              <a:spcAft>
                <a:spcPts val="600"/>
              </a:spcAft>
            </a:pPr>
            <a:endParaRPr lang="en-US" sz="500" b="1" dirty="0">
              <a:solidFill>
                <a:srgbClr val="000000"/>
              </a:solidFill>
              <a:latin typeface="+mj-lt"/>
              <a:ea typeface="+mj-ea"/>
              <a:cs typeface="+mj-cs"/>
            </a:endParaRPr>
          </a:p>
        </p:txBody>
      </p:sp>
      <p:sp>
        <p:nvSpPr>
          <p:cNvPr id="17" name="Freeform 62">
            <a:extLst>
              <a:ext uri="{FF2B5EF4-FFF2-40B4-BE49-F238E27FC236}">
                <a16:creationId xmlns:a16="http://schemas.microsoft.com/office/drawing/2014/main" xmlns="" id="{F9A95BEE-6BB1-4A28-A8E6-A34B2E42E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Imagen 7" descr="Imagen que contiene pared, interior, sentado, persona&#10;&#10;Descripción generada automáticamente">
            <a:extLst>
              <a:ext uri="{FF2B5EF4-FFF2-40B4-BE49-F238E27FC236}">
                <a16:creationId xmlns:a16="http://schemas.microsoft.com/office/drawing/2014/main" xmlns="" id="{F6E959EE-B0C3-407F-AD0E-AE5AAFBEC0D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851" r="27491" b="-1"/>
          <a:stretch/>
        </p:blipFill>
        <p:spPr>
          <a:xfrm>
            <a:off x="-29274" y="907231"/>
            <a:ext cx="5000437"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Marcador de contenido 2">
            <a:extLst>
              <a:ext uri="{FF2B5EF4-FFF2-40B4-BE49-F238E27FC236}">
                <a16:creationId xmlns:a16="http://schemas.microsoft.com/office/drawing/2014/main" xmlns="" id="{769D009D-C9A4-4E02-83A8-A5A54762D777}"/>
              </a:ext>
            </a:extLst>
          </p:cNvPr>
          <p:cNvSpPr>
            <a:spLocks noGrp="1"/>
          </p:cNvSpPr>
          <p:nvPr>
            <p:ph idx="1"/>
          </p:nvPr>
        </p:nvSpPr>
        <p:spPr>
          <a:xfrm>
            <a:off x="5000438" y="733951"/>
            <a:ext cx="7336705" cy="4639096"/>
          </a:xfrm>
        </p:spPr>
        <p:txBody>
          <a:bodyPr vert="horz" lIns="91440" tIns="45720" rIns="91440" bIns="45720" rtlCol="0" anchor="ctr">
            <a:normAutofit/>
          </a:bodyPr>
          <a:lstStyle/>
          <a:p>
            <a:r>
              <a:rPr lang="en-US" sz="2000" dirty="0">
                <a:solidFill>
                  <a:srgbClr val="000000"/>
                </a:solidFill>
              </a:rPr>
              <a:t>. </a:t>
            </a:r>
            <a:endParaRPr lang="en-US" sz="1300" b="1" dirty="0">
              <a:solidFill>
                <a:srgbClr val="000000"/>
              </a:solidFill>
            </a:endParaRPr>
          </a:p>
        </p:txBody>
      </p:sp>
      <p:pic>
        <p:nvPicPr>
          <p:cNvPr id="4" name="Imagen 3" descr="Imagen que contiene gráficos vectoriales&#10;&#10;Descripción generada con confianza alta">
            <a:extLst>
              <a:ext uri="{FF2B5EF4-FFF2-40B4-BE49-F238E27FC236}">
                <a16:creationId xmlns:a16="http://schemas.microsoft.com/office/drawing/2014/main" xmlns="" id="{DE738D82-F07C-4379-8CE9-B58407635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95" y="0"/>
            <a:ext cx="1350667" cy="1000276"/>
          </a:xfrm>
          <a:prstGeom prst="rect">
            <a:avLst/>
          </a:prstGeom>
        </p:spPr>
      </p:pic>
      <p:sp>
        <p:nvSpPr>
          <p:cNvPr id="9" name="CuadroTexto 8">
            <a:extLst>
              <a:ext uri="{FF2B5EF4-FFF2-40B4-BE49-F238E27FC236}">
                <a16:creationId xmlns:a16="http://schemas.microsoft.com/office/drawing/2014/main" xmlns="" id="{A5D852A6-37D5-410F-9AFA-697BCB005D41}"/>
              </a:ext>
            </a:extLst>
          </p:cNvPr>
          <p:cNvSpPr txBox="1"/>
          <p:nvPr/>
        </p:nvSpPr>
        <p:spPr>
          <a:xfrm>
            <a:off x="1350664" y="31126"/>
            <a:ext cx="14616028" cy="523220"/>
          </a:xfrm>
          <a:prstGeom prst="rect">
            <a:avLst/>
          </a:prstGeom>
          <a:noFill/>
        </p:spPr>
        <p:txBody>
          <a:bodyPr wrap="square" rtlCol="0">
            <a:spAutoFit/>
          </a:bodyPr>
          <a:lstStyle/>
          <a:p>
            <a:pPr algn="ctr"/>
            <a:r>
              <a:rPr lang="en-US" sz="2800" b="1" dirty="0" err="1">
                <a:solidFill>
                  <a:schemeClr val="accent1">
                    <a:lumMod val="50000"/>
                  </a:schemeClr>
                </a:solidFill>
              </a:rPr>
              <a:t>Fomento</a:t>
            </a:r>
            <a:r>
              <a:rPr lang="en-US" sz="2800" b="1" dirty="0">
                <a:solidFill>
                  <a:schemeClr val="accent1">
                    <a:lumMod val="50000"/>
                  </a:schemeClr>
                </a:solidFill>
              </a:rPr>
              <a:t> de la </a:t>
            </a:r>
            <a:r>
              <a:rPr lang="en-US" sz="2800" b="1" dirty="0" err="1">
                <a:solidFill>
                  <a:schemeClr val="accent1">
                    <a:lumMod val="50000"/>
                  </a:schemeClr>
                </a:solidFill>
              </a:rPr>
              <a:t>formación</a:t>
            </a:r>
            <a:r>
              <a:rPr lang="en-US" sz="2800" b="1" dirty="0">
                <a:solidFill>
                  <a:schemeClr val="accent1">
                    <a:lumMod val="50000"/>
                  </a:schemeClr>
                </a:solidFill>
              </a:rPr>
              <a:t> y la </a:t>
            </a:r>
            <a:r>
              <a:rPr lang="en-US" sz="2800" b="1" dirty="0" err="1">
                <a:solidFill>
                  <a:schemeClr val="accent1">
                    <a:lumMod val="50000"/>
                  </a:schemeClr>
                </a:solidFill>
              </a:rPr>
              <a:t>investigación</a:t>
            </a:r>
            <a:endParaRPr lang="en-US" sz="2800" b="1" dirty="0">
              <a:solidFill>
                <a:schemeClr val="accent1">
                  <a:lumMod val="50000"/>
                </a:schemeClr>
              </a:solidFill>
            </a:endParaRPr>
          </a:p>
        </p:txBody>
      </p:sp>
      <p:sp>
        <p:nvSpPr>
          <p:cNvPr id="2" name="Rectángulo redondeado 1"/>
          <p:cNvSpPr/>
          <p:nvPr/>
        </p:nvSpPr>
        <p:spPr>
          <a:xfrm>
            <a:off x="5297212" y="587907"/>
            <a:ext cx="6616454" cy="17732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_tradnl" sz="2400" b="1" dirty="0"/>
              <a:t>En el año 2021 no se han presentado trabajos candidatos a los </a:t>
            </a:r>
            <a:r>
              <a:rPr lang="es-ES" sz="2400" b="1" dirty="0"/>
              <a:t>Premios de Investigación en Enfermería de </a:t>
            </a:r>
            <a:r>
              <a:rPr lang="es-ES" sz="2400" b="1" dirty="0" smtClean="0"/>
              <a:t>Segovia</a:t>
            </a:r>
            <a:endParaRPr lang="es-ES" sz="2400" dirty="0"/>
          </a:p>
          <a:p>
            <a:endParaRPr lang="es-ES" dirty="0"/>
          </a:p>
        </p:txBody>
      </p:sp>
      <p:sp>
        <p:nvSpPr>
          <p:cNvPr id="14" name="CuadroTexto 13">
            <a:extLst>
              <a:ext uri="{FF2B5EF4-FFF2-40B4-BE49-F238E27FC236}">
                <a16:creationId xmlns:a16="http://schemas.microsoft.com/office/drawing/2014/main" xmlns="" id="{D4218398-C921-4A0B-9099-D482513CF3F9}"/>
              </a:ext>
            </a:extLst>
          </p:cNvPr>
          <p:cNvSpPr txBox="1"/>
          <p:nvPr/>
        </p:nvSpPr>
        <p:spPr>
          <a:xfrm>
            <a:off x="-58825" y="920221"/>
            <a:ext cx="2786528" cy="215444"/>
          </a:xfrm>
          <a:prstGeom prst="rect">
            <a:avLst/>
          </a:prstGeom>
          <a:noFill/>
        </p:spPr>
        <p:txBody>
          <a:bodyPr wrap="square" rtlCol="0">
            <a:spAutoFit/>
          </a:bodyPr>
          <a:lstStyle/>
          <a:p>
            <a:r>
              <a:rPr lang="es-ES" sz="800" b="1" dirty="0">
                <a:solidFill>
                  <a:schemeClr val="accent1">
                    <a:lumMod val="50000"/>
                  </a:schemeClr>
                </a:solidFill>
              </a:rPr>
              <a:t>Colegio Oficial de Enfermería de Segovia</a:t>
            </a:r>
          </a:p>
        </p:txBody>
      </p:sp>
      <p:sp>
        <p:nvSpPr>
          <p:cNvPr id="16" name="Rectángulo redondeado 15"/>
          <p:cNvSpPr/>
          <p:nvPr/>
        </p:nvSpPr>
        <p:spPr>
          <a:xfrm>
            <a:off x="5172076" y="2540787"/>
            <a:ext cx="6915150" cy="404575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spcAft>
                <a:spcPts val="990"/>
              </a:spcAft>
            </a:pPr>
            <a:endParaRPr lang="es-ES" sz="2000" b="1" dirty="0" smtClean="0">
              <a:solidFill>
                <a:schemeClr val="bg1"/>
              </a:solidFill>
              <a:effectLst/>
              <a:latin typeface="Calibri" panose="020F0502020204030204" pitchFamily="34" charset="0"/>
              <a:ea typeface="Calibri" panose="020F0502020204030204" pitchFamily="34" charset="0"/>
            </a:endParaRPr>
          </a:p>
          <a:p>
            <a:pPr lvl="0">
              <a:spcAft>
                <a:spcPts val="990"/>
              </a:spcAft>
            </a:pPr>
            <a:endParaRPr lang="es-ES" sz="2000" b="1" dirty="0">
              <a:solidFill>
                <a:schemeClr val="bg1"/>
              </a:solidFill>
              <a:latin typeface="Calibri" panose="020F0502020204030204" pitchFamily="34" charset="0"/>
              <a:ea typeface="Calibri" panose="020F0502020204030204" pitchFamily="34" charset="0"/>
            </a:endParaRPr>
          </a:p>
          <a:p>
            <a:pPr lvl="0">
              <a:spcAft>
                <a:spcPts val="990"/>
              </a:spcAft>
            </a:pPr>
            <a:r>
              <a:rPr lang="es-ES" sz="2200" b="1" dirty="0" smtClean="0">
                <a:solidFill>
                  <a:schemeClr val="bg1"/>
                </a:solidFill>
                <a:effectLst/>
                <a:latin typeface="Calibri" panose="020F0502020204030204" pitchFamily="34" charset="0"/>
                <a:ea typeface="Calibri" panose="020F0502020204030204" pitchFamily="34" charset="0"/>
              </a:rPr>
              <a:t>También </a:t>
            </a:r>
            <a:r>
              <a:rPr lang="es-ES" sz="2200" b="1" dirty="0">
                <a:solidFill>
                  <a:schemeClr val="bg1"/>
                </a:solidFill>
                <a:effectLst/>
                <a:latin typeface="Calibri" panose="020F0502020204030204" pitchFamily="34" charset="0"/>
                <a:ea typeface="Calibri" panose="020F0502020204030204" pitchFamily="34" charset="0"/>
              </a:rPr>
              <a:t>se han becado los siguientes trabajos</a:t>
            </a:r>
            <a:r>
              <a:rPr lang="es-ES" sz="2200" b="1" dirty="0" smtClean="0">
                <a:solidFill>
                  <a:schemeClr val="bg1"/>
                </a:solidFill>
                <a:effectLst/>
                <a:latin typeface="Calibri" panose="020F0502020204030204" pitchFamily="34" charset="0"/>
                <a:ea typeface="Calibri" panose="020F0502020204030204" pitchFamily="34" charset="0"/>
              </a:rPr>
              <a:t>, póster</a:t>
            </a:r>
            <a:r>
              <a:rPr lang="es-ES" sz="2200" dirty="0" smtClean="0"/>
              <a:t>, </a:t>
            </a:r>
            <a:r>
              <a:rPr lang="es-ES" sz="2200" b="1" dirty="0" smtClean="0">
                <a:solidFill>
                  <a:schemeClr val="bg1"/>
                </a:solidFill>
                <a:latin typeface="Calibri" panose="020F0502020204030204" pitchFamily="34" charset="0"/>
                <a:ea typeface="Calibri" panose="020F0502020204030204" pitchFamily="34" charset="0"/>
              </a:rPr>
              <a:t>comunicaciones, y/o </a:t>
            </a:r>
            <a:r>
              <a:rPr lang="es-ES" sz="2200" b="1" dirty="0">
                <a:solidFill>
                  <a:schemeClr val="bg1"/>
                </a:solidFill>
                <a:latin typeface="Calibri" panose="020F0502020204030204" pitchFamily="34" charset="0"/>
                <a:ea typeface="Calibri" panose="020F0502020204030204" pitchFamily="34" charset="0"/>
              </a:rPr>
              <a:t>publicaciones:</a:t>
            </a:r>
          </a:p>
          <a:p>
            <a:pPr marL="742950" lvl="1" indent="-285750">
              <a:spcAft>
                <a:spcPts val="990"/>
              </a:spcAft>
              <a:buFont typeface="Courier New" panose="02070309020205020404" pitchFamily="49" charset="0"/>
              <a:buChar char="o"/>
            </a:pPr>
            <a:r>
              <a:rPr lang="es-ES" sz="2200" dirty="0" smtClean="0">
                <a:solidFill>
                  <a:schemeClr val="bg1"/>
                </a:solidFill>
                <a:latin typeface="Calibri" panose="020F0502020204030204" pitchFamily="34" charset="0"/>
                <a:ea typeface="Calibri" panose="020F0502020204030204" pitchFamily="34" charset="0"/>
              </a:rPr>
              <a:t>“Análisis </a:t>
            </a:r>
            <a:r>
              <a:rPr lang="es-ES" sz="2200" dirty="0">
                <a:solidFill>
                  <a:schemeClr val="bg1"/>
                </a:solidFill>
                <a:latin typeface="Calibri" panose="020F0502020204030204" pitchFamily="34" charset="0"/>
                <a:ea typeface="Calibri" panose="020F0502020204030204" pitchFamily="34" charset="0"/>
              </a:rPr>
              <a:t>de los Programas para la Presencia de Familiares en la Parada Cardiorrespiratoria </a:t>
            </a:r>
            <a:r>
              <a:rPr lang="es-ES" sz="2200" dirty="0" err="1">
                <a:solidFill>
                  <a:schemeClr val="bg1"/>
                </a:solidFill>
                <a:latin typeface="Calibri" panose="020F0502020204030204" pitchFamily="34" charset="0"/>
                <a:ea typeface="Calibri" panose="020F0502020204030204" pitchFamily="34" charset="0"/>
              </a:rPr>
              <a:t>Extrahospitalaria</a:t>
            </a:r>
            <a:r>
              <a:rPr lang="es-ES" sz="2200" dirty="0">
                <a:solidFill>
                  <a:schemeClr val="bg1"/>
                </a:solidFill>
                <a:latin typeface="Calibri" panose="020F0502020204030204" pitchFamily="34" charset="0"/>
                <a:ea typeface="Calibri" panose="020F0502020204030204" pitchFamily="34" charset="0"/>
              </a:rPr>
              <a:t> en Paciente Adulto</a:t>
            </a:r>
            <a:r>
              <a:rPr lang="es-ES" sz="2200" dirty="0" smtClean="0">
                <a:solidFill>
                  <a:schemeClr val="bg1"/>
                </a:solidFill>
                <a:latin typeface="Calibri" panose="020F0502020204030204" pitchFamily="34" charset="0"/>
                <a:ea typeface="Calibri" panose="020F0502020204030204" pitchFamily="34" charset="0"/>
              </a:rPr>
              <a:t>”.</a:t>
            </a:r>
          </a:p>
          <a:p>
            <a:pPr marL="742950" lvl="1" indent="-285750">
              <a:spcAft>
                <a:spcPts val="990"/>
              </a:spcAft>
              <a:buFont typeface="Courier New" panose="02070309020205020404" pitchFamily="49" charset="0"/>
              <a:buChar char="o"/>
            </a:pPr>
            <a:r>
              <a:rPr lang="es-ES" sz="2200" dirty="0" err="1">
                <a:solidFill>
                  <a:schemeClr val="bg1"/>
                </a:solidFill>
                <a:latin typeface="Calibri" panose="020F0502020204030204" pitchFamily="34" charset="0"/>
                <a:ea typeface="Calibri" panose="020F0502020204030204" pitchFamily="34" charset="0"/>
              </a:rPr>
              <a:t>Analyzing</a:t>
            </a:r>
            <a:r>
              <a:rPr lang="es-ES" sz="2200" dirty="0">
                <a:solidFill>
                  <a:schemeClr val="bg1"/>
                </a:solidFill>
                <a:latin typeface="Calibri" panose="020F0502020204030204" pitchFamily="34" charset="0"/>
                <a:ea typeface="Calibri" panose="020F0502020204030204" pitchFamily="34" charset="0"/>
              </a:rPr>
              <a:t> </a:t>
            </a:r>
            <a:r>
              <a:rPr lang="es-ES" sz="2200" dirty="0" err="1">
                <a:solidFill>
                  <a:schemeClr val="bg1"/>
                </a:solidFill>
                <a:latin typeface="Calibri" panose="020F0502020204030204" pitchFamily="34" charset="0"/>
                <a:ea typeface="Calibri" panose="020F0502020204030204" pitchFamily="34" charset="0"/>
              </a:rPr>
              <a:t>the</a:t>
            </a:r>
            <a:r>
              <a:rPr lang="es-ES" sz="2200" dirty="0">
                <a:solidFill>
                  <a:schemeClr val="bg1"/>
                </a:solidFill>
                <a:latin typeface="Calibri" panose="020F0502020204030204" pitchFamily="34" charset="0"/>
                <a:ea typeface="Calibri" panose="020F0502020204030204" pitchFamily="34" charset="0"/>
              </a:rPr>
              <a:t> </a:t>
            </a:r>
            <a:r>
              <a:rPr lang="es-ES" sz="2200" dirty="0" err="1">
                <a:solidFill>
                  <a:schemeClr val="bg1"/>
                </a:solidFill>
                <a:latin typeface="Calibri" panose="020F0502020204030204" pitchFamily="34" charset="0"/>
                <a:ea typeface="Calibri" panose="020F0502020204030204" pitchFamily="34" charset="0"/>
              </a:rPr>
              <a:t>Impact</a:t>
            </a:r>
            <a:r>
              <a:rPr lang="es-ES" sz="2200" dirty="0">
                <a:solidFill>
                  <a:schemeClr val="bg1"/>
                </a:solidFill>
                <a:latin typeface="Calibri" panose="020F0502020204030204" pitchFamily="34" charset="0"/>
                <a:ea typeface="Calibri" panose="020F0502020204030204" pitchFamily="34" charset="0"/>
              </a:rPr>
              <a:t> of COVID-19 Trauma </a:t>
            </a:r>
            <a:r>
              <a:rPr lang="es-ES" sz="2200" dirty="0" err="1">
                <a:solidFill>
                  <a:schemeClr val="bg1"/>
                </a:solidFill>
                <a:latin typeface="Calibri" panose="020F0502020204030204" pitchFamily="34" charset="0"/>
                <a:ea typeface="Calibri" panose="020F0502020204030204" pitchFamily="34" charset="0"/>
              </a:rPr>
              <a:t>on</a:t>
            </a:r>
            <a:r>
              <a:rPr lang="es-ES" sz="2200" dirty="0">
                <a:solidFill>
                  <a:schemeClr val="bg1"/>
                </a:solidFill>
                <a:latin typeface="Calibri" panose="020F0502020204030204" pitchFamily="34" charset="0"/>
                <a:ea typeface="Calibri" panose="020F0502020204030204" pitchFamily="34" charset="0"/>
              </a:rPr>
              <a:t> </a:t>
            </a:r>
            <a:r>
              <a:rPr lang="es-ES" sz="2200" dirty="0" err="1">
                <a:solidFill>
                  <a:schemeClr val="bg1"/>
                </a:solidFill>
                <a:latin typeface="Calibri" panose="020F0502020204030204" pitchFamily="34" charset="0"/>
                <a:ea typeface="Calibri" panose="020F0502020204030204" pitchFamily="34" charset="0"/>
              </a:rPr>
              <a:t>Developing</a:t>
            </a:r>
            <a:r>
              <a:rPr lang="es-ES" sz="2200" dirty="0">
                <a:solidFill>
                  <a:schemeClr val="bg1"/>
                </a:solidFill>
                <a:latin typeface="Calibri" panose="020F0502020204030204" pitchFamily="34" charset="0"/>
                <a:ea typeface="Calibri" panose="020F0502020204030204" pitchFamily="34" charset="0"/>
              </a:rPr>
              <a:t> Post-</a:t>
            </a:r>
            <a:r>
              <a:rPr lang="es-ES" sz="2200" dirty="0" err="1">
                <a:solidFill>
                  <a:schemeClr val="bg1"/>
                </a:solidFill>
                <a:latin typeface="Calibri" panose="020F0502020204030204" pitchFamily="34" charset="0"/>
                <a:ea typeface="Calibri" panose="020F0502020204030204" pitchFamily="34" charset="0"/>
              </a:rPr>
              <a:t>traumatic</a:t>
            </a:r>
            <a:r>
              <a:rPr lang="es-ES" sz="2200" dirty="0">
                <a:solidFill>
                  <a:schemeClr val="bg1"/>
                </a:solidFill>
                <a:latin typeface="Calibri" panose="020F0502020204030204" pitchFamily="34" charset="0"/>
                <a:ea typeface="Calibri" panose="020F0502020204030204" pitchFamily="34" charset="0"/>
              </a:rPr>
              <a:t> Stress </a:t>
            </a:r>
            <a:r>
              <a:rPr lang="es-ES" sz="2200" dirty="0" err="1">
                <a:solidFill>
                  <a:schemeClr val="bg1"/>
                </a:solidFill>
                <a:latin typeface="Calibri" panose="020F0502020204030204" pitchFamily="34" charset="0"/>
                <a:ea typeface="Calibri" panose="020F0502020204030204" pitchFamily="34" charset="0"/>
              </a:rPr>
              <a:t>Disorder</a:t>
            </a:r>
            <a:r>
              <a:rPr lang="es-ES" sz="2200" dirty="0">
                <a:solidFill>
                  <a:schemeClr val="bg1"/>
                </a:solidFill>
                <a:latin typeface="Calibri" panose="020F0502020204030204" pitchFamily="34" charset="0"/>
                <a:ea typeface="Calibri" panose="020F0502020204030204" pitchFamily="34" charset="0"/>
              </a:rPr>
              <a:t> </a:t>
            </a:r>
            <a:r>
              <a:rPr lang="es-ES" sz="2200" dirty="0" err="1">
                <a:solidFill>
                  <a:schemeClr val="bg1"/>
                </a:solidFill>
                <a:latin typeface="Calibri" panose="020F0502020204030204" pitchFamily="34" charset="0"/>
                <a:ea typeface="Calibri" panose="020F0502020204030204" pitchFamily="34" charset="0"/>
              </a:rPr>
              <a:t>Among</a:t>
            </a:r>
            <a:r>
              <a:rPr lang="es-ES" sz="2200" dirty="0">
                <a:solidFill>
                  <a:schemeClr val="bg1"/>
                </a:solidFill>
                <a:latin typeface="Calibri" panose="020F0502020204030204" pitchFamily="34" charset="0"/>
                <a:ea typeface="Calibri" panose="020F0502020204030204" pitchFamily="34" charset="0"/>
              </a:rPr>
              <a:t> </a:t>
            </a:r>
            <a:r>
              <a:rPr lang="es-ES" sz="2200" dirty="0" err="1">
                <a:solidFill>
                  <a:schemeClr val="bg1"/>
                </a:solidFill>
                <a:latin typeface="Calibri" panose="020F0502020204030204" pitchFamily="34" charset="0"/>
                <a:ea typeface="Calibri" panose="020F0502020204030204" pitchFamily="34" charset="0"/>
              </a:rPr>
              <a:t>Emergency</a:t>
            </a:r>
            <a:r>
              <a:rPr lang="es-ES" sz="2200" dirty="0">
                <a:solidFill>
                  <a:schemeClr val="bg1"/>
                </a:solidFill>
                <a:latin typeface="Calibri" panose="020F0502020204030204" pitchFamily="34" charset="0"/>
                <a:ea typeface="Calibri" panose="020F0502020204030204" pitchFamily="34" charset="0"/>
              </a:rPr>
              <a:t> Medical </a:t>
            </a:r>
            <a:r>
              <a:rPr lang="es-ES" sz="2200" dirty="0" err="1">
                <a:solidFill>
                  <a:schemeClr val="bg1"/>
                </a:solidFill>
                <a:latin typeface="Calibri" panose="020F0502020204030204" pitchFamily="34" charset="0"/>
                <a:ea typeface="Calibri" panose="020F0502020204030204" pitchFamily="34" charset="0"/>
              </a:rPr>
              <a:t>Workers</a:t>
            </a:r>
            <a:r>
              <a:rPr lang="es-ES" sz="2200" dirty="0">
                <a:solidFill>
                  <a:schemeClr val="bg1"/>
                </a:solidFill>
                <a:latin typeface="Calibri" panose="020F0502020204030204" pitchFamily="34" charset="0"/>
                <a:ea typeface="Calibri" panose="020F0502020204030204" pitchFamily="34" charset="0"/>
              </a:rPr>
              <a:t> in </a:t>
            </a:r>
            <a:r>
              <a:rPr lang="es-ES" sz="2200" dirty="0" err="1">
                <a:solidFill>
                  <a:schemeClr val="bg1"/>
                </a:solidFill>
                <a:latin typeface="Calibri" panose="020F0502020204030204" pitchFamily="34" charset="0"/>
                <a:ea typeface="Calibri" panose="020F0502020204030204" pitchFamily="34" charset="0"/>
              </a:rPr>
              <a:t>Spain</a:t>
            </a:r>
            <a:r>
              <a:rPr lang="es-ES" sz="2200" dirty="0">
                <a:solidFill>
                  <a:schemeClr val="bg1"/>
                </a:solidFill>
                <a:latin typeface="Calibri" panose="020F0502020204030204" pitchFamily="34" charset="0"/>
                <a:ea typeface="Calibri" panose="020F0502020204030204" pitchFamily="34" charset="0"/>
              </a:rPr>
              <a:t>”</a:t>
            </a:r>
          </a:p>
          <a:p>
            <a:r>
              <a:rPr lang="es-ES" sz="2200" dirty="0"/>
              <a:t> </a:t>
            </a:r>
          </a:p>
          <a:p>
            <a:pPr marL="742950" lvl="1" indent="-285750">
              <a:spcAft>
                <a:spcPts val="990"/>
              </a:spcAft>
              <a:buFont typeface="Courier New" panose="02070309020205020404" pitchFamily="49" charset="0"/>
              <a:buChar char="o"/>
            </a:pPr>
            <a:endParaRPr lang="es-ES" sz="2400" dirty="0" smtClean="0">
              <a:solidFill>
                <a:schemeClr val="bg1"/>
              </a:solidFill>
              <a:latin typeface="Calibri" panose="020F0502020204030204" pitchFamily="34" charset="0"/>
              <a:ea typeface="Calibri" panose="020F0502020204030204" pitchFamily="34" charset="0"/>
            </a:endParaRPr>
          </a:p>
          <a:p>
            <a:pPr marL="742950" lvl="1" indent="-285750">
              <a:spcAft>
                <a:spcPts val="990"/>
              </a:spcAft>
              <a:buFont typeface="Courier New" panose="02070309020205020404" pitchFamily="49" charset="0"/>
              <a:buChar char="o"/>
            </a:pPr>
            <a:endParaRPr lang="es-ES" sz="2400" dirty="0">
              <a:solidFill>
                <a:schemeClr val="bg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948874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769D009D-C9A4-4E02-83A8-A5A54762D777}"/>
              </a:ext>
            </a:extLst>
          </p:cNvPr>
          <p:cNvSpPr>
            <a:spLocks noGrp="1"/>
          </p:cNvSpPr>
          <p:nvPr>
            <p:ph idx="1"/>
          </p:nvPr>
        </p:nvSpPr>
        <p:spPr>
          <a:xfrm>
            <a:off x="206477" y="108155"/>
            <a:ext cx="11051458" cy="6749845"/>
          </a:xfrm>
        </p:spPr>
        <p:txBody>
          <a:bodyPr>
            <a:normAutofit/>
          </a:bodyPr>
          <a:lstStyle/>
          <a:p>
            <a:pPr marL="0" indent="0" algn="ctr">
              <a:buNone/>
            </a:pPr>
            <a:r>
              <a:rPr lang="es-ES" b="1" dirty="0">
                <a:solidFill>
                  <a:schemeClr val="accent1">
                    <a:lumMod val="50000"/>
                  </a:schemeClr>
                </a:solidFill>
              </a:rPr>
              <a:t>Apoyar al profesional en el ejercicio de su profesión</a:t>
            </a:r>
            <a:endParaRPr lang="es-ES" dirty="0"/>
          </a:p>
          <a:p>
            <a:pPr marL="0" indent="0">
              <a:buNone/>
            </a:pPr>
            <a:endParaRPr lang="es-ES" sz="2400" dirty="0"/>
          </a:p>
          <a:p>
            <a:pPr marL="0" indent="0">
              <a:buNone/>
            </a:pPr>
            <a:r>
              <a:rPr lang="es-ES" dirty="0"/>
              <a:t>  </a:t>
            </a:r>
          </a:p>
        </p:txBody>
      </p:sp>
      <p:pic>
        <p:nvPicPr>
          <p:cNvPr id="4" name="Imagen 3" descr="Imagen que contiene gráficos vectoriales&#10;&#10;Descripción generada con confianza alta">
            <a:extLst>
              <a:ext uri="{FF2B5EF4-FFF2-40B4-BE49-F238E27FC236}">
                <a16:creationId xmlns:a16="http://schemas.microsoft.com/office/drawing/2014/main" xmlns="" id="{DE738D82-F07C-4379-8CE9-B58407635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30234" y="196024"/>
            <a:ext cx="1350667" cy="1000276"/>
          </a:xfrm>
          <a:prstGeom prst="rect">
            <a:avLst/>
          </a:prstGeom>
        </p:spPr>
      </p:pic>
      <p:sp>
        <p:nvSpPr>
          <p:cNvPr id="5" name="CuadroTexto 4">
            <a:extLst>
              <a:ext uri="{FF2B5EF4-FFF2-40B4-BE49-F238E27FC236}">
                <a16:creationId xmlns:a16="http://schemas.microsoft.com/office/drawing/2014/main" xmlns="" id="{D9BA2631-0EA5-43E2-AEC2-90D118D4E419}"/>
              </a:ext>
            </a:extLst>
          </p:cNvPr>
          <p:cNvSpPr txBox="1"/>
          <p:nvPr/>
        </p:nvSpPr>
        <p:spPr>
          <a:xfrm>
            <a:off x="10294374" y="1067486"/>
            <a:ext cx="1897625" cy="215444"/>
          </a:xfrm>
          <a:prstGeom prst="rect">
            <a:avLst/>
          </a:prstGeom>
          <a:noFill/>
        </p:spPr>
        <p:txBody>
          <a:bodyPr wrap="square" rtlCol="0">
            <a:spAutoFit/>
          </a:bodyPr>
          <a:lstStyle/>
          <a:p>
            <a:r>
              <a:rPr lang="es-ES" sz="800" b="1" dirty="0">
                <a:solidFill>
                  <a:schemeClr val="accent1">
                    <a:lumMod val="50000"/>
                  </a:schemeClr>
                </a:solidFill>
              </a:rPr>
              <a:t>Colegio Oficial de Enfermería de Segovia</a:t>
            </a:r>
          </a:p>
        </p:txBody>
      </p:sp>
      <p:sp>
        <p:nvSpPr>
          <p:cNvPr id="9" name="Rectangle 2">
            <a:extLst>
              <a:ext uri="{FF2B5EF4-FFF2-40B4-BE49-F238E27FC236}">
                <a16:creationId xmlns:a16="http://schemas.microsoft.com/office/drawing/2014/main" xmlns="" id="{D8436A70-AE77-4E3A-952E-C92F27ACDF3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1" name="Rectangle 4">
            <a:extLst>
              <a:ext uri="{FF2B5EF4-FFF2-40B4-BE49-F238E27FC236}">
                <a16:creationId xmlns:a16="http://schemas.microsoft.com/office/drawing/2014/main" xmlns="" id="{1ED2C958-CE1B-4913-9F0D-D0218D4B6943}"/>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8" name="Rectángulo: esquinas redondeadas 6"/>
          <p:cNvSpPr/>
          <p:nvPr/>
        </p:nvSpPr>
        <p:spPr>
          <a:xfrm>
            <a:off x="404239" y="1436016"/>
            <a:ext cx="11189556" cy="51331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ES" sz="2400" dirty="0">
                <a:effectLst/>
                <a:ea typeface="Calibri" panose="020F0502020204030204" pitchFamily="34" charset="0"/>
                <a:cs typeface="Times New Roman" panose="02020603050405020304" pitchFamily="18" charset="0"/>
              </a:rPr>
              <a:t>       </a:t>
            </a:r>
            <a:endParaRPr lang="es-ES" sz="2400" dirty="0" smtClean="0">
              <a:effectLst/>
              <a:ea typeface="Calibri" panose="020F0502020204030204" pitchFamily="34" charset="0"/>
              <a:cs typeface="Times New Roman" panose="02020603050405020304" pitchFamily="18" charset="0"/>
            </a:endParaRPr>
          </a:p>
          <a:p>
            <a:pPr>
              <a:lnSpc>
                <a:spcPct val="107000"/>
              </a:lnSpc>
              <a:spcAft>
                <a:spcPts val="800"/>
              </a:spcAft>
            </a:pPr>
            <a:endParaRPr lang="es-ES" sz="2400" dirty="0">
              <a:ea typeface="Calibri" panose="020F0502020204030204" pitchFamily="34" charset="0"/>
              <a:cs typeface="Times New Roman" panose="02020603050405020304" pitchFamily="18" charset="0"/>
            </a:endParaRPr>
          </a:p>
          <a:p>
            <a:pPr>
              <a:lnSpc>
                <a:spcPct val="107000"/>
              </a:lnSpc>
              <a:spcAft>
                <a:spcPts val="800"/>
              </a:spcAft>
            </a:pPr>
            <a:endParaRPr lang="es-ES" sz="2400" dirty="0" smtClean="0">
              <a:effectLst/>
              <a:ea typeface="Calibri" panose="020F0502020204030204" pitchFamily="34" charset="0"/>
              <a:cs typeface="Times New Roman" panose="02020603050405020304" pitchFamily="18" charset="0"/>
            </a:endParaRPr>
          </a:p>
          <a:p>
            <a:pPr>
              <a:lnSpc>
                <a:spcPct val="107000"/>
              </a:lnSpc>
              <a:spcAft>
                <a:spcPts val="800"/>
              </a:spcAft>
            </a:pPr>
            <a:r>
              <a:rPr lang="es-ES" sz="2400" dirty="0" smtClean="0">
                <a:effectLst/>
                <a:ea typeface="Calibri" panose="020F0502020204030204" pitchFamily="34" charset="0"/>
                <a:cs typeface="Times New Roman" panose="02020603050405020304" pitchFamily="18" charset="0"/>
              </a:rPr>
              <a:t> </a:t>
            </a:r>
            <a:r>
              <a:rPr lang="es-ES" sz="2400" b="1" dirty="0">
                <a:effectLst/>
                <a:ea typeface="Calibri" panose="020F0502020204030204" pitchFamily="34" charset="0"/>
                <a:cs typeface="Times New Roman" panose="02020603050405020304" pitchFamily="18" charset="0"/>
              </a:rPr>
              <a:t>Reuniones del Colegio de Segovia</a:t>
            </a:r>
            <a:r>
              <a:rPr lang="es-ES" sz="2400" b="1" dirty="0" smtClean="0">
                <a:effectLst/>
                <a:ea typeface="Calibri" panose="020F0502020204030204" pitchFamily="34" charset="0"/>
                <a:cs typeface="Times New Roman" panose="02020603050405020304" pitchFamily="18" charset="0"/>
              </a:rPr>
              <a:t>:</a:t>
            </a:r>
          </a:p>
          <a:p>
            <a:pPr>
              <a:lnSpc>
                <a:spcPct val="107000"/>
              </a:lnSpc>
              <a:spcAft>
                <a:spcPts val="800"/>
              </a:spcAft>
            </a:pPr>
            <a:endParaRPr lang="es-ES" sz="2400" dirty="0">
              <a:effectLst/>
              <a:ea typeface="Calibri" panose="020F0502020204030204" pitchFamily="34" charset="0"/>
              <a:cs typeface="Times New Roman" panose="02020603050405020304" pitchFamily="18" charset="0"/>
            </a:endParaRPr>
          </a:p>
          <a:p>
            <a:pPr marL="457200" indent="-228600">
              <a:spcAft>
                <a:spcPts val="0"/>
              </a:spcAft>
            </a:pPr>
            <a:r>
              <a:rPr lang="es-ES" sz="2400" dirty="0">
                <a:effectLst/>
                <a:ea typeface="Calibri" panose="020F0502020204030204" pitchFamily="34" charset="0"/>
                <a:cs typeface="Times New Roman" panose="02020603050405020304" pitchFamily="18" charset="0"/>
              </a:rPr>
              <a:t>La Junta de Gobierno se ha reunido durante el 2021 en 11 ocasiones.</a:t>
            </a:r>
          </a:p>
          <a:p>
            <a:pPr marL="457200">
              <a:spcAft>
                <a:spcPts val="0"/>
              </a:spcAft>
            </a:pPr>
            <a:r>
              <a:rPr lang="es-ES" sz="2400" dirty="0">
                <a:effectLst/>
                <a:ea typeface="Calibri" panose="020F0502020204030204" pitchFamily="34" charset="0"/>
                <a:cs typeface="Times New Roman" panose="02020603050405020304" pitchFamily="18" charset="0"/>
              </a:rPr>
              <a:t> </a:t>
            </a:r>
          </a:p>
          <a:p>
            <a:pPr marL="457200" indent="-228600">
              <a:spcAft>
                <a:spcPts val="0"/>
              </a:spcAft>
            </a:pPr>
            <a:r>
              <a:rPr lang="es-ES" sz="2400" dirty="0">
                <a:effectLst/>
                <a:ea typeface="Calibri" panose="020F0502020204030204" pitchFamily="34" charset="0"/>
                <a:cs typeface="Times New Roman" panose="02020603050405020304" pitchFamily="18" charset="0"/>
              </a:rPr>
              <a:t>Además, miembros de la Junta de Gobierno nos reunimos con:</a:t>
            </a:r>
          </a:p>
          <a:p>
            <a:pPr marL="457200">
              <a:spcAft>
                <a:spcPts val="0"/>
              </a:spcAft>
            </a:pPr>
            <a:r>
              <a:rPr lang="es-ES" sz="2400" dirty="0">
                <a:effectLst/>
                <a:ea typeface="Calibri" panose="020F0502020204030204" pitchFamily="34" charset="0"/>
                <a:cs typeface="Times New Roman" panose="02020603050405020304" pitchFamily="18" charset="0"/>
              </a:rPr>
              <a:t> </a:t>
            </a:r>
          </a:p>
          <a:p>
            <a:pPr marL="342900" lvl="0" indent="-342900">
              <a:spcAft>
                <a:spcPts val="0"/>
              </a:spcAft>
              <a:buFont typeface="Symbol" panose="05050102010706020507" pitchFamily="18" charset="2"/>
              <a:buChar char=""/>
            </a:pPr>
            <a:r>
              <a:rPr lang="es-ES" sz="2400" dirty="0">
                <a:effectLst/>
                <a:ea typeface="Calibri" panose="020F0502020204030204" pitchFamily="34" charset="0"/>
                <a:cs typeface="Times New Roman" panose="02020603050405020304" pitchFamily="18" charset="0"/>
              </a:rPr>
              <a:t>La aseguradora AMA </a:t>
            </a:r>
            <a:r>
              <a:rPr lang="es-ES" sz="2400" dirty="0" smtClean="0">
                <a:ea typeface="Calibri" panose="020F0502020204030204" pitchFamily="34" charset="0"/>
                <a:cs typeface="Times New Roman" panose="02020603050405020304" pitchFamily="18" charset="0"/>
              </a:rPr>
              <a:t>e</a:t>
            </a:r>
            <a:r>
              <a:rPr lang="es-ES" sz="2400" dirty="0" smtClean="0">
                <a:effectLst/>
                <a:ea typeface="Calibri" panose="020F0502020204030204" pitchFamily="34" charset="0"/>
                <a:cs typeface="Times New Roman" panose="02020603050405020304" pitchFamily="18" charset="0"/>
              </a:rPr>
              <a:t>n </a:t>
            </a:r>
            <a:r>
              <a:rPr lang="es-ES" sz="2400" dirty="0">
                <a:effectLst/>
                <a:ea typeface="Calibri" panose="020F0502020204030204" pitchFamily="34" charset="0"/>
                <a:cs typeface="Times New Roman" panose="02020603050405020304" pitchFamily="18" charset="0"/>
              </a:rPr>
              <a:t>3 ocasiones.</a:t>
            </a:r>
          </a:p>
          <a:p>
            <a:pPr marL="457200">
              <a:spcAft>
                <a:spcPts val="0"/>
              </a:spcAft>
            </a:pPr>
            <a:r>
              <a:rPr lang="es-ES" sz="2400" dirty="0">
                <a:effectLst/>
                <a:ea typeface="Calibri" panose="020F0502020204030204" pitchFamily="34" charset="0"/>
                <a:cs typeface="Times New Roman" panose="02020603050405020304" pitchFamily="18" charset="0"/>
              </a:rPr>
              <a:t> </a:t>
            </a:r>
          </a:p>
          <a:p>
            <a:pPr marL="342900" lvl="0" indent="-342900" algn="just">
              <a:spcAft>
                <a:spcPts val="0"/>
              </a:spcAft>
              <a:buFont typeface="Symbol" panose="05050102010706020507" pitchFamily="18" charset="2"/>
              <a:buChar char=""/>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s-ES" sz="2400" dirty="0">
                <a:effectLst/>
                <a:ea typeface="Calibri" panose="020F0502020204030204" pitchFamily="34" charset="0"/>
                <a:cs typeface="Times New Roman" panose="02020603050405020304" pitchFamily="18" charset="0"/>
              </a:rPr>
              <a:t>Consejera de Sanidad  para expresar la postura del colegio tanto en el   anteproyecto de residencias por  la creación de la titulación de grado superior llamada técnico superior en gestión de centros  gerontológicos como en  la ordenación del grado de enfermería dentro de la universidad.</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S" sz="2400" dirty="0">
              <a:effectLst/>
              <a:ea typeface="Calibri" panose="020F0502020204030204" pitchFamily="34" charset="0"/>
              <a:cs typeface="Times New Roman" panose="02020603050405020304" pitchFamily="18" charset="0"/>
            </a:endParaRPr>
          </a:p>
          <a:p>
            <a:pPr marL="914400">
              <a:lnSpc>
                <a:spcPct val="107000"/>
              </a:lnSpc>
              <a:spcAft>
                <a:spcPts val="0"/>
              </a:spcAft>
            </a:pPr>
            <a:r>
              <a:rPr lang="es-ES" sz="2400" dirty="0">
                <a:effectLst/>
                <a:ea typeface="Calibri" panose="020F0502020204030204" pitchFamily="34" charset="0"/>
                <a:cs typeface="Times New Roman" panose="02020603050405020304" pitchFamily="18" charset="0"/>
              </a:rPr>
              <a:t> </a:t>
            </a:r>
          </a:p>
          <a:p>
            <a:pPr algn="ctr">
              <a:lnSpc>
                <a:spcPct val="107000"/>
              </a:lnSpc>
              <a:spcAft>
                <a:spcPts val="800"/>
              </a:spcAft>
            </a:pPr>
            <a:r>
              <a:rPr lang="es-ES" sz="2400" dirty="0">
                <a:effectLst/>
                <a:ea typeface="Calibri" panose="020F0502020204030204" pitchFamily="34" charset="0"/>
                <a:cs typeface="Times New Roman" panose="02020603050405020304" pitchFamily="18" charset="0"/>
              </a:rPr>
              <a:t> </a:t>
            </a:r>
          </a:p>
          <a:p>
            <a:pPr algn="ctr">
              <a:lnSpc>
                <a:spcPct val="107000"/>
              </a:lnSpc>
              <a:spcAft>
                <a:spcPts val="800"/>
              </a:spcAft>
            </a:pPr>
            <a:r>
              <a:rPr lang="es-ES" sz="1100" dirty="0">
                <a:effectLst/>
                <a:ea typeface="Calibri" panose="020F0502020204030204" pitchFamily="34" charset="0"/>
                <a:cs typeface="Times New Roman" panose="02020603050405020304" pitchFamily="18" charset="0"/>
              </a:rPr>
              <a:t> </a:t>
            </a:r>
          </a:p>
          <a:p>
            <a:pPr>
              <a:lnSpc>
                <a:spcPct val="107000"/>
              </a:lnSpc>
              <a:spcAft>
                <a:spcPts val="800"/>
              </a:spcAft>
            </a:pPr>
            <a:r>
              <a:rPr lang="es-ES" sz="11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2237472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769D009D-C9A4-4E02-83A8-A5A54762D777}"/>
              </a:ext>
            </a:extLst>
          </p:cNvPr>
          <p:cNvSpPr>
            <a:spLocks noGrp="1"/>
          </p:cNvSpPr>
          <p:nvPr>
            <p:ph idx="1"/>
          </p:nvPr>
        </p:nvSpPr>
        <p:spPr>
          <a:xfrm>
            <a:off x="206477" y="108156"/>
            <a:ext cx="11051458" cy="6528172"/>
          </a:xfrm>
        </p:spPr>
        <p:txBody>
          <a:bodyPr>
            <a:normAutofit/>
          </a:bodyPr>
          <a:lstStyle/>
          <a:p>
            <a:pPr marL="0" indent="0" algn="ctr">
              <a:buNone/>
            </a:pPr>
            <a:r>
              <a:rPr lang="es-ES" b="1" dirty="0">
                <a:solidFill>
                  <a:schemeClr val="accent1">
                    <a:lumMod val="50000"/>
                  </a:schemeClr>
                </a:solidFill>
              </a:rPr>
              <a:t>Apoyar al profesional en el ejercicio de su profesión</a:t>
            </a:r>
            <a:endParaRPr lang="es-ES" dirty="0"/>
          </a:p>
          <a:p>
            <a:pPr marL="0" indent="0">
              <a:buNone/>
            </a:pPr>
            <a:endParaRPr lang="es-ES" sz="2400" dirty="0"/>
          </a:p>
          <a:p>
            <a:pPr marL="0" indent="0">
              <a:buNone/>
            </a:pPr>
            <a:r>
              <a:rPr lang="es-ES" dirty="0"/>
              <a:t>   </a:t>
            </a:r>
          </a:p>
        </p:txBody>
      </p:sp>
      <p:pic>
        <p:nvPicPr>
          <p:cNvPr id="4" name="Imagen 3" descr="Imagen que contiene gráficos vectoriales&#10;&#10;Descripción generada con confianza alta">
            <a:extLst>
              <a:ext uri="{FF2B5EF4-FFF2-40B4-BE49-F238E27FC236}">
                <a16:creationId xmlns:a16="http://schemas.microsoft.com/office/drawing/2014/main" xmlns="" id="{DE738D82-F07C-4379-8CE9-B58407635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33032" y="65218"/>
            <a:ext cx="1350667" cy="1000276"/>
          </a:xfrm>
          <a:prstGeom prst="rect">
            <a:avLst/>
          </a:prstGeom>
        </p:spPr>
      </p:pic>
      <p:sp>
        <p:nvSpPr>
          <p:cNvPr id="5" name="CuadroTexto 4">
            <a:extLst>
              <a:ext uri="{FF2B5EF4-FFF2-40B4-BE49-F238E27FC236}">
                <a16:creationId xmlns:a16="http://schemas.microsoft.com/office/drawing/2014/main" xmlns="" id="{D9BA2631-0EA5-43E2-AEC2-90D118D4E419}"/>
              </a:ext>
            </a:extLst>
          </p:cNvPr>
          <p:cNvSpPr txBox="1"/>
          <p:nvPr/>
        </p:nvSpPr>
        <p:spPr>
          <a:xfrm>
            <a:off x="10238509" y="914400"/>
            <a:ext cx="1953490" cy="215444"/>
          </a:xfrm>
          <a:prstGeom prst="rect">
            <a:avLst/>
          </a:prstGeom>
          <a:noFill/>
        </p:spPr>
        <p:txBody>
          <a:bodyPr wrap="square" rtlCol="0">
            <a:spAutoFit/>
          </a:bodyPr>
          <a:lstStyle/>
          <a:p>
            <a:r>
              <a:rPr lang="es-ES" sz="800" b="1" dirty="0">
                <a:solidFill>
                  <a:schemeClr val="accent1">
                    <a:lumMod val="50000"/>
                  </a:schemeClr>
                </a:solidFill>
              </a:rPr>
              <a:t>Colegio Oficial de Enfermería de Segovia</a:t>
            </a:r>
          </a:p>
        </p:txBody>
      </p:sp>
      <p:sp>
        <p:nvSpPr>
          <p:cNvPr id="6" name="Rectángulo: esquinas redondeadas 5">
            <a:extLst>
              <a:ext uri="{FF2B5EF4-FFF2-40B4-BE49-F238E27FC236}">
                <a16:creationId xmlns:a16="http://schemas.microsoft.com/office/drawing/2014/main" xmlns="" id="{81169E09-2F72-4FAB-8CE8-C6C40A9C57D0}"/>
              </a:ext>
            </a:extLst>
          </p:cNvPr>
          <p:cNvSpPr/>
          <p:nvPr/>
        </p:nvSpPr>
        <p:spPr>
          <a:xfrm>
            <a:off x="530572" y="1151987"/>
            <a:ext cx="11247431" cy="3320798"/>
          </a:xfrm>
          <a:prstGeom prst="roundRect">
            <a:avLst>
              <a:gd name="adj" fmla="val 5784"/>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lvl="0" indent="-342900">
              <a:lnSpc>
                <a:spcPct val="150000"/>
              </a:lnSpc>
              <a:spcAft>
                <a:spcPts val="0"/>
              </a:spcAft>
              <a:buFont typeface="Symbol" panose="05050102010706020507" pitchFamily="18" charset="2"/>
              <a:buChar char=""/>
            </a:pPr>
            <a:r>
              <a:rPr lang="es-ES" sz="2400" dirty="0">
                <a:ea typeface="Calibri" panose="020F0502020204030204" pitchFamily="34" charset="0"/>
                <a:cs typeface="Times New Roman" panose="02020603050405020304" pitchFamily="18" charset="0"/>
              </a:rPr>
              <a:t>El Vicerrector de la UVA , Delegado de la Junta de Castilla y León </a:t>
            </a:r>
            <a:r>
              <a:rPr lang="es-ES" sz="2400" dirty="0" smtClean="0">
                <a:ea typeface="Calibri" panose="020F0502020204030204" pitchFamily="34" charset="0"/>
                <a:cs typeface="Times New Roman" panose="02020603050405020304" pitchFamily="18" charset="0"/>
              </a:rPr>
              <a:t>y el Gerente de Asistencia Sanitaria de Segovia </a:t>
            </a:r>
            <a:r>
              <a:rPr lang="es-ES" sz="2400" dirty="0">
                <a:ea typeface="Calibri" panose="020F0502020204030204" pitchFamily="34" charset="0"/>
                <a:cs typeface="Times New Roman" panose="02020603050405020304" pitchFamily="18" charset="0"/>
              </a:rPr>
              <a:t>para el proyecto de implantación del Grado de Enfermería en </a:t>
            </a:r>
            <a:r>
              <a:rPr lang="es-ES" sz="2400" dirty="0" smtClean="0">
                <a:ea typeface="Calibri" panose="020F0502020204030204" pitchFamily="34" charset="0"/>
                <a:cs typeface="Times New Roman" panose="02020603050405020304" pitchFamily="18" charset="0"/>
              </a:rPr>
              <a:t>Segovia.</a:t>
            </a:r>
            <a:endParaRPr lang="es-ES" sz="2400" dirty="0">
              <a:ea typeface="Calibri" panose="020F0502020204030204" pitchFamily="34" charset="0"/>
              <a:cs typeface="Times New Roman" panose="02020603050405020304" pitchFamily="18" charset="0"/>
            </a:endParaRPr>
          </a:p>
          <a:p>
            <a:pPr marL="457200">
              <a:lnSpc>
                <a:spcPct val="107000"/>
              </a:lnSpc>
              <a:spcAft>
                <a:spcPts val="0"/>
              </a:spcAft>
            </a:pPr>
            <a:r>
              <a:rPr lang="es-ES" sz="2400" dirty="0">
                <a:ea typeface="Calibri" panose="020F0502020204030204" pitchFamily="34" charset="0"/>
                <a:cs typeface="Times New Roman" panose="02020603050405020304" pitchFamily="18" charset="0"/>
              </a:rPr>
              <a:t> </a:t>
            </a:r>
          </a:p>
          <a:p>
            <a:pPr marL="342900" lvl="0" indent="-342900">
              <a:lnSpc>
                <a:spcPct val="150000"/>
              </a:lnSpc>
              <a:spcAft>
                <a:spcPts val="0"/>
              </a:spcAft>
              <a:buFont typeface="Symbol" panose="05050102010706020507" pitchFamily="18" charset="2"/>
              <a:buChar char=""/>
            </a:pPr>
            <a:r>
              <a:rPr lang="es-ES" sz="2400" dirty="0">
                <a:ea typeface="Calibri" panose="020F0502020204030204" pitchFamily="34" charset="0"/>
                <a:cs typeface="Times New Roman" panose="02020603050405020304" pitchFamily="18" charset="0"/>
              </a:rPr>
              <a:t>Representantes del PP a nivel autonómico y local para conocer la situación de las enfermeras en la provincia de Segovia. </a:t>
            </a:r>
          </a:p>
        </p:txBody>
      </p:sp>
      <p:sp>
        <p:nvSpPr>
          <p:cNvPr id="9" name="Rectangle 2">
            <a:extLst>
              <a:ext uri="{FF2B5EF4-FFF2-40B4-BE49-F238E27FC236}">
                <a16:creationId xmlns:a16="http://schemas.microsoft.com/office/drawing/2014/main" xmlns="" id="{D8436A70-AE77-4E3A-952E-C92F27ACDF3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0" name="Rectángulo: esquinas redondeadas 7">
            <a:extLst>
              <a:ext uri="{FF2B5EF4-FFF2-40B4-BE49-F238E27FC236}">
                <a16:creationId xmlns:a16="http://schemas.microsoft.com/office/drawing/2014/main" xmlns="" id="{CA7AD2E1-CC13-4ABC-A563-3F5FB3A534BD}"/>
              </a:ext>
            </a:extLst>
          </p:cNvPr>
          <p:cNvSpPr>
            <a:spLocks noChangeArrowheads="1"/>
          </p:cNvSpPr>
          <p:nvPr/>
        </p:nvSpPr>
        <p:spPr bwMode="auto">
          <a:xfrm>
            <a:off x="462939" y="4566322"/>
            <a:ext cx="11315064" cy="2101185"/>
          </a:xfrm>
          <a:prstGeom prst="roundRect">
            <a:avLst>
              <a:gd name="adj" fmla="val 24339"/>
            </a:avLst>
          </a:prstGeom>
          <a:solidFill>
            <a:srgbClr val="629DD1"/>
          </a:solidFill>
          <a:ln w="12700">
            <a:solidFill>
              <a:srgbClr val="224E76"/>
            </a:solidFill>
            <a:miter lim="800000"/>
            <a:headEnd/>
            <a:tailEnd/>
          </a:ln>
        </p:spPr>
        <p:txBody>
          <a:bodyPr vert="horz" wrap="square" lIns="91440" tIns="45720" rIns="91440" bIns="45720" numCol="1" anchor="ctr" anchorCtr="0" compatLnSpc="1">
            <a:prstTxWarp prst="textNoShape">
              <a:avLst/>
            </a:prstTxWarp>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7200" algn="l"/>
              </a:tabLst>
            </a:pPr>
            <a:endParaRPr kumimoji="0" lang="es-ES" altLang="es-ES" sz="1600" b="1"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endParaRPr kumimoji="0" lang="es-ES" altLang="es-ES" sz="2400" b="1" i="0" u="none" strike="noStrike" cap="none" normalizeH="0" baseline="0" dirty="0" smtClean="0">
              <a:ln>
                <a:noFill/>
              </a:ln>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l"/>
              </a:tabLst>
            </a:pPr>
            <a:r>
              <a:rPr kumimoji="0" lang="es-ES" altLang="es-ES" sz="2400" b="1" i="0" u="none" strike="noStrike" cap="none" normalizeH="0" baseline="0" dirty="0" smtClean="0">
                <a:ln>
                  <a:noFill/>
                </a:ln>
                <a:effectLst/>
                <a:latin typeface="Calibri" panose="020F0502020204030204" pitchFamily="34" charset="0"/>
                <a:ea typeface="Calibri" panose="020F0502020204030204" pitchFamily="34" charset="0"/>
                <a:cs typeface="Times New Roman" panose="02020603050405020304" pitchFamily="18" charset="0"/>
              </a:rPr>
              <a:t>Comisiones </a:t>
            </a:r>
            <a:r>
              <a:rPr kumimoji="0" lang="es-ES" altLang="es-ES" sz="2400" b="1"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y Comités</a:t>
            </a:r>
            <a:r>
              <a:rPr kumimoji="0" lang="es-ES" altLang="es-ES" sz="2400" b="1" i="0" u="none" strike="noStrike" cap="none" normalizeH="0" baseline="0" dirty="0" smtClean="0">
                <a:ln>
                  <a:noFill/>
                </a:ln>
                <a:effectLst/>
                <a:latin typeface="Calibri" panose="020F0502020204030204" pitchFamily="34" charset="0"/>
                <a:ea typeface="Calibri" panose="020F0502020204030204" pitchFamily="34" charset="0"/>
                <a:cs typeface="Times New Roman" panose="02020603050405020304" pitchFamily="18" charset="0"/>
              </a:rPr>
              <a:t>:</a:t>
            </a:r>
            <a:endParaRPr kumimoji="0" lang="es-ES" altLang="es-ES" sz="2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s-ES" sz="2400" dirty="0">
                <a:effectLst/>
                <a:latin typeface="Calibri" panose="020F0502020204030204" pitchFamily="34" charset="0"/>
                <a:ea typeface="Calibri" panose="020F0502020204030204" pitchFamily="34" charset="0"/>
                <a:cs typeface="Times New Roman" panose="02020603050405020304" pitchFamily="18" charset="0"/>
              </a:rPr>
              <a:t>Evaluación interinos funcionarios de enfermería.</a:t>
            </a:r>
          </a:p>
          <a:p>
            <a:pPr marL="342900" lvl="0" indent="-342900">
              <a:lnSpc>
                <a:spcPct val="107000"/>
              </a:lnSpc>
              <a:spcAft>
                <a:spcPts val="800"/>
              </a:spcAft>
              <a:buFont typeface="Arial" panose="020B0604020202020204" pitchFamily="34" charset="0"/>
              <a:buChar char="•"/>
              <a:tabLst>
                <a:tab pos="457200" algn="l"/>
              </a:tabLst>
            </a:pPr>
            <a:r>
              <a:rPr lang="es-ES" sz="2400" dirty="0">
                <a:effectLst/>
                <a:latin typeface="Calibri" panose="020F0502020204030204" pitchFamily="34" charset="0"/>
                <a:ea typeface="Calibri" panose="020F0502020204030204" pitchFamily="34" charset="0"/>
                <a:cs typeface="Times New Roman" panose="02020603050405020304" pitchFamily="18" charset="0"/>
              </a:rPr>
              <a:t>CEIS de distintos grados de carrera profesional de enfermería.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457200" algn="l"/>
              </a:tabLst>
            </a:pPr>
            <a:r>
              <a:rPr kumimoji="0" lang="es-ES" altLang="es-ES" sz="24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Comisión Deontológica.</a:t>
            </a:r>
            <a:endParaRPr kumimoji="0" lang="es-ES" altLang="es-ES" sz="24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11" name="Rectangle 4">
            <a:extLst>
              <a:ext uri="{FF2B5EF4-FFF2-40B4-BE49-F238E27FC236}">
                <a16:creationId xmlns:a16="http://schemas.microsoft.com/office/drawing/2014/main" xmlns="" id="{1ED2C958-CE1B-4913-9F0D-D0218D4B6943}"/>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Tree>
    <p:extLst>
      <p:ext uri="{BB962C8B-B14F-4D97-AF65-F5344CB8AC3E}">
        <p14:creationId xmlns:p14="http://schemas.microsoft.com/office/powerpoint/2010/main" val="4114707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769D009D-C9A4-4E02-83A8-A5A54762D777}"/>
              </a:ext>
            </a:extLst>
          </p:cNvPr>
          <p:cNvSpPr>
            <a:spLocks noGrp="1"/>
          </p:cNvSpPr>
          <p:nvPr>
            <p:ph idx="1"/>
          </p:nvPr>
        </p:nvSpPr>
        <p:spPr>
          <a:xfrm>
            <a:off x="731369" y="-15290"/>
            <a:ext cx="11460631" cy="6108137"/>
          </a:xfrm>
        </p:spPr>
        <p:txBody>
          <a:bodyPr>
            <a:normAutofit/>
          </a:bodyPr>
          <a:lstStyle/>
          <a:p>
            <a:pPr marL="0" indent="0">
              <a:buNone/>
            </a:pPr>
            <a:r>
              <a:rPr lang="es-ES" b="1" dirty="0">
                <a:solidFill>
                  <a:schemeClr val="accent1">
                    <a:lumMod val="50000"/>
                  </a:schemeClr>
                </a:solidFill>
              </a:rPr>
              <a:t>Apoyar al profesional en el ejercicio de su  profesión</a:t>
            </a:r>
          </a:p>
          <a:p>
            <a:pPr marL="0" indent="0">
              <a:buNone/>
            </a:pPr>
            <a:endParaRPr lang="es-ES" sz="11200" dirty="0"/>
          </a:p>
          <a:p>
            <a:pPr marL="0" indent="0">
              <a:buNone/>
            </a:pPr>
            <a:r>
              <a:rPr lang="es-ES" sz="8800" b="1" dirty="0"/>
              <a:t> </a:t>
            </a:r>
            <a:r>
              <a:rPr lang="es-ES" dirty="0"/>
              <a:t/>
            </a:r>
            <a:br>
              <a:rPr lang="es-ES" dirty="0"/>
            </a:br>
            <a:endParaRPr lang="es-ES" dirty="0"/>
          </a:p>
        </p:txBody>
      </p:sp>
      <p:pic>
        <p:nvPicPr>
          <p:cNvPr id="4" name="Imagen 3" descr="Imagen que contiene gráficos vectoriales&#10;&#10;Descripción generada con confianza alta">
            <a:extLst>
              <a:ext uri="{FF2B5EF4-FFF2-40B4-BE49-F238E27FC236}">
                <a16:creationId xmlns:a16="http://schemas.microsoft.com/office/drawing/2014/main" xmlns="" id="{DE738D82-F07C-4379-8CE9-B58407635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30789" y="-4607"/>
            <a:ext cx="1061211" cy="1000276"/>
          </a:xfrm>
          <a:prstGeom prst="rect">
            <a:avLst/>
          </a:prstGeom>
        </p:spPr>
      </p:pic>
      <p:sp>
        <p:nvSpPr>
          <p:cNvPr id="5" name="CuadroTexto 4">
            <a:extLst>
              <a:ext uri="{FF2B5EF4-FFF2-40B4-BE49-F238E27FC236}">
                <a16:creationId xmlns:a16="http://schemas.microsoft.com/office/drawing/2014/main" xmlns="" id="{D9BA2631-0EA5-43E2-AEC2-90D118D4E419}"/>
              </a:ext>
            </a:extLst>
          </p:cNvPr>
          <p:cNvSpPr txBox="1"/>
          <p:nvPr/>
        </p:nvSpPr>
        <p:spPr>
          <a:xfrm>
            <a:off x="10422042" y="995669"/>
            <a:ext cx="2077329" cy="200055"/>
          </a:xfrm>
          <a:prstGeom prst="rect">
            <a:avLst/>
          </a:prstGeom>
          <a:noFill/>
        </p:spPr>
        <p:txBody>
          <a:bodyPr wrap="square" rtlCol="0">
            <a:spAutoFit/>
          </a:bodyPr>
          <a:lstStyle/>
          <a:p>
            <a:r>
              <a:rPr lang="es-ES" sz="700" b="1" dirty="0">
                <a:solidFill>
                  <a:schemeClr val="accent1">
                    <a:lumMod val="50000"/>
                  </a:schemeClr>
                </a:solidFill>
              </a:rPr>
              <a:t>Colegio Oficial de Enfermería de Segovia</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2435" y="1956521"/>
            <a:ext cx="3089565" cy="2164513"/>
          </a:xfrm>
          <a:prstGeom prst="rect">
            <a:avLst/>
          </a:prstGeom>
        </p:spPr>
      </p:pic>
      <p:sp>
        <p:nvSpPr>
          <p:cNvPr id="7" name="Rectángulo: esquinas redondeadas 15"/>
          <p:cNvSpPr/>
          <p:nvPr/>
        </p:nvSpPr>
        <p:spPr>
          <a:xfrm>
            <a:off x="221673" y="443345"/>
            <a:ext cx="9199418" cy="6096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es-ES" sz="1600" b="1" dirty="0" smtClean="0">
              <a:effectLst/>
              <a:ea typeface="Calibri" panose="020F0502020204030204" pitchFamily="34" charset="0"/>
              <a:cs typeface="Times New Roman" panose="02020603050405020304" pitchFamily="18" charset="0"/>
            </a:endParaRPr>
          </a:p>
          <a:p>
            <a:pPr algn="ctr">
              <a:lnSpc>
                <a:spcPct val="107000"/>
              </a:lnSpc>
              <a:spcAft>
                <a:spcPts val="800"/>
              </a:spcAft>
            </a:pPr>
            <a:r>
              <a:rPr lang="es-ES" sz="1600" b="1" dirty="0" smtClean="0">
                <a:effectLst/>
                <a:ea typeface="Calibri" panose="020F0502020204030204" pitchFamily="34" charset="0"/>
                <a:cs typeface="Times New Roman" panose="02020603050405020304" pitchFamily="18" charset="0"/>
              </a:rPr>
              <a:t>Resumen </a:t>
            </a:r>
            <a:r>
              <a:rPr lang="es-ES" sz="1600" b="1" dirty="0">
                <a:effectLst/>
                <a:ea typeface="Calibri" panose="020F0502020204030204" pitchFamily="34" charset="0"/>
                <a:cs typeface="Times New Roman" panose="02020603050405020304" pitchFamily="18" charset="0"/>
              </a:rPr>
              <a:t>de la Asesoría Jurídica durante el 2021:</a:t>
            </a:r>
            <a:endParaRPr lang="es-ES" sz="1600" dirty="0">
              <a:effectLst/>
              <a:ea typeface="Calibri" panose="020F0502020204030204" pitchFamily="34" charset="0"/>
              <a:cs typeface="Times New Roman" panose="02020603050405020304" pitchFamily="18" charset="0"/>
            </a:endParaRPr>
          </a:p>
          <a:p>
            <a:pPr marL="733425" indent="-285750" algn="just">
              <a:lnSpc>
                <a:spcPct val="150000"/>
              </a:lnSpc>
              <a:spcAft>
                <a:spcPts val="800"/>
              </a:spcAft>
              <a:buFont typeface="Arial" panose="020B0604020202020204" pitchFamily="34" charset="0"/>
              <a:buChar char="•"/>
            </a:pPr>
            <a:r>
              <a:rPr lang="es-ES" sz="1600" b="1" u="sng" dirty="0">
                <a:solidFill>
                  <a:srgbClr val="FFFFFF"/>
                </a:solidFill>
                <a:effectLst/>
                <a:ea typeface="Calibri" panose="020F0502020204030204" pitchFamily="34" charset="0"/>
                <a:cs typeface="Calibri" panose="020F0502020204030204" pitchFamily="34" charset="0"/>
              </a:rPr>
              <a:t>Número de consultas </a:t>
            </a:r>
            <a:r>
              <a:rPr lang="es-ES" sz="1600" b="1" u="sng" dirty="0" smtClean="0">
                <a:solidFill>
                  <a:srgbClr val="FFFFFF"/>
                </a:solidFill>
                <a:effectLst/>
                <a:ea typeface="Calibri" panose="020F0502020204030204" pitchFamily="34" charset="0"/>
                <a:cs typeface="Calibri" panose="020F0502020204030204" pitchFamily="34" charset="0"/>
              </a:rPr>
              <a:t>atendidas </a:t>
            </a:r>
            <a:r>
              <a:rPr lang="es-ES" sz="1600" dirty="0" smtClean="0">
                <a:effectLst/>
                <a:ea typeface="Calibri" panose="020F0502020204030204" pitchFamily="34" charset="0"/>
                <a:cs typeface="Times New Roman" panose="02020603050405020304" pitchFamily="18" charset="0"/>
              </a:rPr>
              <a:t> </a:t>
            </a:r>
            <a:r>
              <a:rPr lang="es-ES" sz="1600" dirty="0">
                <a:effectLst/>
                <a:ea typeface="Calibri" panose="020F0502020204030204" pitchFamily="34" charset="0"/>
                <a:cs typeface="Times New Roman" panose="02020603050405020304" pitchFamily="18" charset="0"/>
              </a:rPr>
              <a:t>32 consultas</a:t>
            </a:r>
            <a:r>
              <a:rPr lang="es-ES" sz="1600" dirty="0" smtClean="0">
                <a:effectLst/>
                <a:ea typeface="Calibri" panose="020F0502020204030204" pitchFamily="34" charset="0"/>
                <a:cs typeface="Times New Roman" panose="02020603050405020304" pitchFamily="18" charset="0"/>
              </a:rPr>
              <a:t>.</a:t>
            </a:r>
          </a:p>
          <a:p>
            <a:pPr marL="676275" indent="-228600" algn="just">
              <a:lnSpc>
                <a:spcPct val="150000"/>
              </a:lnSpc>
              <a:spcAft>
                <a:spcPts val="800"/>
              </a:spcAft>
            </a:pPr>
            <a:r>
              <a:rPr lang="es-ES" sz="1600" dirty="0" smtClean="0">
                <a:effectLst/>
                <a:ea typeface="Calibri" panose="020F0502020204030204" pitchFamily="34" charset="0"/>
                <a:cs typeface="Times New Roman" panose="02020603050405020304" pitchFamily="18" charset="0"/>
              </a:rPr>
              <a:t>     </a:t>
            </a:r>
            <a:r>
              <a:rPr lang="es-ES" sz="1600" dirty="0">
                <a:effectLst/>
                <a:ea typeface="Calibri" panose="020F0502020204030204" pitchFamily="34" charset="0"/>
                <a:cs typeface="Times New Roman" panose="02020603050405020304" pitchFamily="18" charset="0"/>
              </a:rPr>
              <a:t>Relacionadas con cambio de funciones, delimitación de responsabilidades, prescripción, bolsas de contratación, superación de oposiciones y posibilidad de reconocimiento de excedencia, problemática relacionada con carteleras, revisión nóminas y complementos, docencia, IT/COVID, homologación carrera profesional, fiscalidad, ceses, jubilación y cálculo de esta.</a:t>
            </a:r>
          </a:p>
          <a:p>
            <a:pPr marL="447675" algn="just">
              <a:lnSpc>
                <a:spcPct val="115000"/>
              </a:lnSpc>
              <a:spcAft>
                <a:spcPts val="800"/>
              </a:spcAft>
            </a:pPr>
            <a:r>
              <a:rPr lang="es-ES" sz="1600" dirty="0">
                <a:solidFill>
                  <a:srgbClr val="FFFFFF"/>
                </a:solidFill>
                <a:effectLst/>
                <a:ea typeface="Calibri" panose="020F0502020204030204" pitchFamily="34" charset="0"/>
                <a:cs typeface="Times New Roman" panose="02020603050405020304" pitchFamily="18" charset="0"/>
              </a:rPr>
              <a:t> </a:t>
            </a:r>
            <a:endParaRPr lang="es-ES" sz="1600" dirty="0">
              <a:effectLst/>
              <a:ea typeface="Calibri" panose="020F0502020204030204" pitchFamily="34" charset="0"/>
              <a:cs typeface="Times New Roman" panose="02020603050405020304" pitchFamily="18" charset="0"/>
            </a:endParaRPr>
          </a:p>
          <a:p>
            <a:pPr marL="733425" indent="-285750" algn="just">
              <a:lnSpc>
                <a:spcPct val="150000"/>
              </a:lnSpc>
              <a:spcAft>
                <a:spcPts val="0"/>
              </a:spcAft>
              <a:buFont typeface="Arial" panose="020B0604020202020204" pitchFamily="34" charset="0"/>
              <a:buChar char="•"/>
            </a:pPr>
            <a:r>
              <a:rPr lang="es-ES" sz="1600" b="1" u="sng" dirty="0">
                <a:solidFill>
                  <a:srgbClr val="FFFFFF"/>
                </a:solidFill>
                <a:effectLst/>
                <a:ea typeface="Calibri" panose="020F0502020204030204" pitchFamily="34" charset="0"/>
                <a:cs typeface="Calibri" panose="020F0502020204030204" pitchFamily="34" charset="0"/>
              </a:rPr>
              <a:t>Número de expedientes tramitados:</a:t>
            </a:r>
            <a:r>
              <a:rPr lang="es-ES" sz="1600" dirty="0">
                <a:solidFill>
                  <a:srgbClr val="FFFFFF"/>
                </a:solidFill>
                <a:effectLst/>
                <a:ea typeface="Calibri" panose="020F0502020204030204" pitchFamily="34" charset="0"/>
                <a:cs typeface="Calibri" panose="020F0502020204030204" pitchFamily="34" charset="0"/>
              </a:rPr>
              <a:t> </a:t>
            </a:r>
            <a:r>
              <a:rPr lang="es-ES" sz="1600" dirty="0">
                <a:effectLst/>
                <a:ea typeface="Calibri" panose="020F0502020204030204" pitchFamily="34" charset="0"/>
                <a:cs typeface="Times New Roman" panose="02020603050405020304" pitchFamily="18" charset="0"/>
              </a:rPr>
              <a:t>26 expedientes abiertos</a:t>
            </a:r>
            <a:r>
              <a:rPr lang="es-ES" sz="1600" dirty="0" smtClean="0">
                <a:effectLst/>
                <a:ea typeface="Calibri" panose="020F0502020204030204" pitchFamily="34" charset="0"/>
                <a:cs typeface="Times New Roman" panose="02020603050405020304" pitchFamily="18" charset="0"/>
              </a:rPr>
              <a:t>.</a:t>
            </a:r>
          </a:p>
          <a:p>
            <a:pPr marL="676275" indent="-228600" algn="just">
              <a:lnSpc>
                <a:spcPct val="150000"/>
              </a:lnSpc>
              <a:spcAft>
                <a:spcPts val="0"/>
              </a:spcAft>
            </a:pPr>
            <a:r>
              <a:rPr lang="es-ES" sz="1600" dirty="0" smtClean="0">
                <a:effectLst/>
                <a:ea typeface="Calibri" panose="020F0502020204030204" pitchFamily="34" charset="0"/>
                <a:cs typeface="Times New Roman" panose="02020603050405020304" pitchFamily="18" charset="0"/>
              </a:rPr>
              <a:t>     </a:t>
            </a:r>
            <a:r>
              <a:rPr lang="es-ES" sz="1600" dirty="0">
                <a:effectLst/>
                <a:ea typeface="Calibri" panose="020F0502020204030204" pitchFamily="34" charset="0"/>
                <a:cs typeface="Times New Roman" panose="02020603050405020304" pitchFamily="18" charset="0"/>
              </a:rPr>
              <a:t>Son aquellos en los que se realizaron actuaciones tanto primeros escritos de solicitud o alegaciones, como continuidad </a:t>
            </a:r>
            <a:r>
              <a:rPr lang="es-ES" sz="1600" dirty="0" smtClean="0">
                <a:effectLst/>
                <a:ea typeface="Calibri" panose="020F0502020204030204" pitchFamily="34" charset="0"/>
                <a:cs typeface="Times New Roman" panose="02020603050405020304" pitchFamily="18" charset="0"/>
              </a:rPr>
              <a:t>de procedimientos </a:t>
            </a:r>
            <a:r>
              <a:rPr lang="es-ES" sz="1600" dirty="0">
                <a:effectLst/>
                <a:ea typeface="Calibri" panose="020F0502020204030204" pitchFamily="34" charset="0"/>
                <a:cs typeface="Times New Roman" panose="02020603050405020304" pitchFamily="18" charset="0"/>
              </a:rPr>
              <a:t>administrativos o judiciales, así como dictámenes verbales previa valoración de la documentación </a:t>
            </a:r>
            <a:r>
              <a:rPr lang="es-ES" sz="1600" dirty="0" smtClean="0">
                <a:effectLst/>
                <a:ea typeface="Calibri" panose="020F0502020204030204" pitchFamily="34" charset="0"/>
                <a:cs typeface="Times New Roman" panose="02020603050405020304" pitchFamily="18" charset="0"/>
              </a:rPr>
              <a:t>presentada.</a:t>
            </a:r>
          </a:p>
          <a:p>
            <a:pPr marL="733425" indent="-285750" algn="just">
              <a:lnSpc>
                <a:spcPct val="150000"/>
              </a:lnSpc>
              <a:spcAft>
                <a:spcPts val="0"/>
              </a:spcAft>
              <a:buFont typeface="Arial" panose="020B0604020202020204" pitchFamily="34" charset="0"/>
              <a:buChar char="•"/>
            </a:pPr>
            <a:r>
              <a:rPr lang="es-ES" sz="1600" dirty="0" smtClean="0">
                <a:effectLst/>
                <a:ea typeface="Calibri" panose="020F0502020204030204" pitchFamily="34" charset="0"/>
                <a:cs typeface="Times New Roman" panose="02020603050405020304" pitchFamily="18" charset="0"/>
              </a:rPr>
              <a:t>Seguimiento </a:t>
            </a:r>
            <a:r>
              <a:rPr lang="es-ES" sz="1600" dirty="0">
                <a:effectLst/>
                <a:ea typeface="Calibri" panose="020F0502020204030204" pitchFamily="34" charset="0"/>
                <a:cs typeface="Times New Roman" panose="02020603050405020304" pitchFamily="18" charset="0"/>
              </a:rPr>
              <a:t>y valoración procesos judiciales conflictividad Consejo Regional y Consejo </a:t>
            </a:r>
            <a:r>
              <a:rPr lang="es-ES" sz="1600" dirty="0" smtClean="0">
                <a:effectLst/>
                <a:ea typeface="Calibri" panose="020F0502020204030204" pitchFamily="34" charset="0"/>
                <a:cs typeface="Times New Roman" panose="02020603050405020304" pitchFamily="18" charset="0"/>
              </a:rPr>
              <a:t>General.</a:t>
            </a:r>
          </a:p>
          <a:p>
            <a:pPr marL="733425" indent="-285750" algn="just">
              <a:lnSpc>
                <a:spcPct val="150000"/>
              </a:lnSpc>
              <a:spcAft>
                <a:spcPts val="0"/>
              </a:spcAft>
              <a:buFont typeface="Arial" panose="020B0604020202020204" pitchFamily="34" charset="0"/>
              <a:buChar char="•"/>
            </a:pPr>
            <a:r>
              <a:rPr lang="es-ES" sz="1600" dirty="0" smtClean="0">
                <a:effectLst/>
                <a:ea typeface="Calibri" panose="020F0502020204030204" pitchFamily="34" charset="0"/>
                <a:cs typeface="Times New Roman" panose="02020603050405020304" pitchFamily="18" charset="0"/>
              </a:rPr>
              <a:t>Asesoramiento </a:t>
            </a:r>
            <a:r>
              <a:rPr lang="es-ES" sz="1600" dirty="0">
                <a:effectLst/>
                <a:ea typeface="Calibri" panose="020F0502020204030204" pitchFamily="34" charset="0"/>
                <a:cs typeface="Times New Roman" panose="02020603050405020304" pitchFamily="18" charset="0"/>
              </a:rPr>
              <a:t>a la Junta de Gobierno ; 5 expedientes.</a:t>
            </a:r>
          </a:p>
          <a:p>
            <a:pPr marL="90170">
              <a:lnSpc>
                <a:spcPct val="150000"/>
              </a:lnSpc>
              <a:spcAft>
                <a:spcPts val="800"/>
              </a:spcAft>
            </a:pPr>
            <a:r>
              <a:rPr lang="es-ES" sz="1400" dirty="0">
                <a:solidFill>
                  <a:srgbClr val="FFFFFF"/>
                </a:solidFill>
                <a:effectLst/>
                <a:ea typeface="Calibri" panose="020F0502020204030204" pitchFamily="34" charset="0"/>
                <a:cs typeface="Calibri" panose="020F0502020204030204" pitchFamily="34" charset="0"/>
              </a:rPr>
              <a:t> </a:t>
            </a:r>
            <a:endParaRPr lang="es-ES" sz="1400" dirty="0">
              <a:effectLst/>
              <a:ea typeface="Calibri" panose="020F0502020204030204" pitchFamily="34" charset="0"/>
              <a:cs typeface="Times New Roman" panose="02020603050405020304" pitchFamily="18" charset="0"/>
            </a:endParaRPr>
          </a:p>
          <a:p>
            <a:pPr marL="457200">
              <a:lnSpc>
                <a:spcPct val="107000"/>
              </a:lnSpc>
              <a:spcAft>
                <a:spcPts val="0"/>
              </a:spcAft>
            </a:pPr>
            <a:r>
              <a:rPr lang="es-ES" sz="14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579586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xmlns="" id="{59A309A7-1751-4ABE-A3C1-EEC40366AD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88880" y="0"/>
            <a:ext cx="2103120" cy="6858000"/>
          </a:xfrm>
          <a:prstGeom prst="rect">
            <a:avLst/>
          </a:prstGeom>
          <a:solidFill>
            <a:srgbClr val="3B6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967D8EB6-EAE1-4F9C-B398-83321E2872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915400" y="2358913"/>
            <a:ext cx="2140172" cy="2140172"/>
          </a:xfrm>
          <a:prstGeom prst="ellipse">
            <a:avLst/>
          </a:prstGeom>
          <a:solidFill>
            <a:srgbClr val="FFFFFF"/>
          </a:solidFill>
          <a:ln>
            <a:solidFill>
              <a:srgbClr val="026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Imagen que contiene gráficos vectoriales&#10;&#10;Descripción generada con confianza alta">
            <a:extLst>
              <a:ext uri="{FF2B5EF4-FFF2-40B4-BE49-F238E27FC236}">
                <a16:creationId xmlns:a16="http://schemas.microsoft.com/office/drawing/2014/main" xmlns="" id="{D924F17F-9878-4C21-9D4F-0D7BDA2039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9732" y="2857501"/>
            <a:ext cx="1191507" cy="1142998"/>
          </a:xfrm>
          <a:prstGeom prst="rect">
            <a:avLst/>
          </a:prstGeom>
        </p:spPr>
      </p:pic>
      <p:sp>
        <p:nvSpPr>
          <p:cNvPr id="3" name="Marcador de contenido 2">
            <a:extLst>
              <a:ext uri="{FF2B5EF4-FFF2-40B4-BE49-F238E27FC236}">
                <a16:creationId xmlns:a16="http://schemas.microsoft.com/office/drawing/2014/main" xmlns="" id="{AC9EE048-1DB2-407D-8693-7F0B981AC4BC}"/>
              </a:ext>
            </a:extLst>
          </p:cNvPr>
          <p:cNvSpPr>
            <a:spLocks noGrp="1"/>
          </p:cNvSpPr>
          <p:nvPr>
            <p:ph idx="1"/>
          </p:nvPr>
        </p:nvSpPr>
        <p:spPr>
          <a:xfrm>
            <a:off x="1136429" y="1177636"/>
            <a:ext cx="7659228" cy="5327837"/>
          </a:xfrm>
        </p:spPr>
        <p:txBody>
          <a:bodyPr anchor="ctr">
            <a:normAutofit/>
          </a:bodyPr>
          <a:lstStyle/>
          <a:p>
            <a:pPr marL="0" indent="0">
              <a:buNone/>
            </a:pPr>
            <a:r>
              <a:rPr lang="es-ES" sz="2400" b="1">
                <a:solidFill>
                  <a:schemeClr val="accent1">
                    <a:lumMod val="75000"/>
                  </a:schemeClr>
                </a:solidFill>
              </a:rPr>
              <a:t>SERVICIOS PRINCIPALES</a:t>
            </a:r>
            <a:endParaRPr lang="es-ES" sz="2400"/>
          </a:p>
          <a:p>
            <a:pPr lvl="0">
              <a:buFont typeface="Wingdings" panose="05000000000000000000" pitchFamily="2" charset="2"/>
              <a:buChar char="q"/>
            </a:pPr>
            <a:r>
              <a:rPr lang="es-ES" sz="2000"/>
              <a:t>Aula de informática</a:t>
            </a:r>
          </a:p>
          <a:p>
            <a:pPr lvl="0">
              <a:buFont typeface="Wingdings" panose="05000000000000000000" pitchFamily="2" charset="2"/>
              <a:buChar char="q"/>
            </a:pPr>
            <a:r>
              <a:rPr lang="es-ES" sz="2000"/>
              <a:t>Biblioteca</a:t>
            </a:r>
          </a:p>
          <a:p>
            <a:pPr lvl="0">
              <a:buFont typeface="Wingdings" panose="05000000000000000000" pitchFamily="2" charset="2"/>
              <a:buChar char="q"/>
            </a:pPr>
            <a:r>
              <a:rPr lang="es-ES" sz="2000"/>
              <a:t>Sello personal gratuito</a:t>
            </a:r>
          </a:p>
          <a:p>
            <a:pPr lvl="0">
              <a:buFont typeface="Wingdings" panose="05000000000000000000" pitchFamily="2" charset="2"/>
              <a:buChar char="q"/>
            </a:pPr>
            <a:r>
              <a:rPr lang="es-ES" sz="2000"/>
              <a:t>Correo electrónico gratuito.</a:t>
            </a:r>
          </a:p>
          <a:p>
            <a:pPr lvl="0">
              <a:buFont typeface="Wingdings" panose="05000000000000000000" pitchFamily="2" charset="2"/>
              <a:buChar char="q"/>
            </a:pPr>
            <a:r>
              <a:rPr lang="es-ES" sz="2000"/>
              <a:t>Servicio administrativo en horario de oficina:</a:t>
            </a:r>
          </a:p>
          <a:p>
            <a:pPr lvl="2">
              <a:buFont typeface="Wingdings" panose="05000000000000000000" pitchFamily="2" charset="2"/>
              <a:buChar char="Ø"/>
            </a:pPr>
            <a:r>
              <a:rPr lang="es-ES" sz="1800"/>
              <a:t>Información personalizada, directa y telefónica</a:t>
            </a:r>
          </a:p>
          <a:p>
            <a:pPr lvl="2">
              <a:buFont typeface="Wingdings" panose="05000000000000000000" pitchFamily="2" charset="2"/>
              <a:buChar char="Ø"/>
            </a:pPr>
            <a:r>
              <a:rPr lang="es-ES" sz="1800"/>
              <a:t>Posibilidad de solicitar por teléfono, fax o correo electrónico: Inscripción a cursos, Certificados de colegiación, cambios de domicilio, domiciliación bancaria y solicitud de carnets.</a:t>
            </a:r>
          </a:p>
          <a:p>
            <a:pPr lvl="2">
              <a:buFont typeface="Wingdings" panose="05000000000000000000" pitchFamily="2" charset="2"/>
              <a:buChar char="Ø"/>
            </a:pPr>
            <a:r>
              <a:rPr lang="es-ES" sz="1800"/>
              <a:t>Tramitación de: colegiaciones, traslados, altas y bajas, jubilación, cambio de cuentas corrientes, cambio de domicilio, comprobación del estado de cuentas, certificado de pago de cuotas, reclamaciones y devolución de cuotas</a:t>
            </a:r>
          </a:p>
          <a:p>
            <a:pPr lvl="2">
              <a:buFont typeface="Wingdings" panose="05000000000000000000" pitchFamily="2" charset="2"/>
              <a:buChar char="Ø"/>
            </a:pPr>
            <a:r>
              <a:rPr lang="es-ES" sz="1800"/>
              <a:t>Actualización de la base de datos</a:t>
            </a:r>
          </a:p>
          <a:p>
            <a:endParaRPr lang="es-ES" sz="600" dirty="0"/>
          </a:p>
        </p:txBody>
      </p:sp>
      <p:sp>
        <p:nvSpPr>
          <p:cNvPr id="6" name="Título 5">
            <a:extLst>
              <a:ext uri="{FF2B5EF4-FFF2-40B4-BE49-F238E27FC236}">
                <a16:creationId xmlns:a16="http://schemas.microsoft.com/office/drawing/2014/main" xmlns="" id="{DCD654EC-0EE6-41E1-82CB-F5425BF84D6B}"/>
              </a:ext>
            </a:extLst>
          </p:cNvPr>
          <p:cNvSpPr>
            <a:spLocks noGrp="1"/>
          </p:cNvSpPr>
          <p:nvPr>
            <p:ph type="title"/>
          </p:nvPr>
        </p:nvSpPr>
        <p:spPr>
          <a:xfrm>
            <a:off x="188685" y="352527"/>
            <a:ext cx="10232572" cy="550074"/>
          </a:xfrm>
        </p:spPr>
        <p:txBody>
          <a:bodyPr>
            <a:noAutofit/>
          </a:bodyPr>
          <a:lstStyle/>
          <a:p>
            <a:pPr algn="ctr">
              <a:lnSpc>
                <a:spcPct val="70000"/>
              </a:lnSpc>
              <a:spcBef>
                <a:spcPts val="1000"/>
              </a:spcBef>
            </a:pPr>
            <a:r>
              <a:rPr lang="es-ES" sz="2800" b="1">
                <a:solidFill>
                  <a:schemeClr val="accent1">
                    <a:lumMod val="50000"/>
                  </a:schemeClr>
                </a:solidFill>
                <a:latin typeface="+mn-lt"/>
                <a:ea typeface="+mn-ea"/>
                <a:cs typeface="+mn-cs"/>
              </a:rPr>
              <a:t>Ofrecer a los colegiados servicios de calidad</a:t>
            </a:r>
            <a:endParaRPr lang="es-ES" sz="2800" b="1" dirty="0">
              <a:solidFill>
                <a:schemeClr val="accent1">
                  <a:lumMod val="50000"/>
                </a:schemeClr>
              </a:solidFill>
              <a:latin typeface="+mn-lt"/>
              <a:ea typeface="+mn-ea"/>
              <a:cs typeface="+mn-cs"/>
            </a:endParaRPr>
          </a:p>
        </p:txBody>
      </p:sp>
      <p:sp>
        <p:nvSpPr>
          <p:cNvPr id="2" name="CuadroTexto 1">
            <a:extLst>
              <a:ext uri="{FF2B5EF4-FFF2-40B4-BE49-F238E27FC236}">
                <a16:creationId xmlns:a16="http://schemas.microsoft.com/office/drawing/2014/main" xmlns="" id="{9C58E1E2-3CB6-4FA5-BE32-9F28611322CE}"/>
              </a:ext>
            </a:extLst>
          </p:cNvPr>
          <p:cNvSpPr txBox="1"/>
          <p:nvPr/>
        </p:nvSpPr>
        <p:spPr>
          <a:xfrm>
            <a:off x="9101797" y="3949503"/>
            <a:ext cx="1953774" cy="200055"/>
          </a:xfrm>
          <a:prstGeom prst="rect">
            <a:avLst/>
          </a:prstGeom>
          <a:noFill/>
        </p:spPr>
        <p:txBody>
          <a:bodyPr wrap="square" rtlCol="0">
            <a:spAutoFit/>
          </a:bodyPr>
          <a:lstStyle/>
          <a:p>
            <a:r>
              <a:rPr lang="es-ES" sz="700" b="1">
                <a:solidFill>
                  <a:schemeClr val="accent1">
                    <a:lumMod val="50000"/>
                  </a:schemeClr>
                </a:solidFill>
              </a:rPr>
              <a:t>Colegio Oficial de Enfermería de Segovia</a:t>
            </a:r>
            <a:endParaRPr lang="es-ES" sz="700" b="1" dirty="0">
              <a:solidFill>
                <a:schemeClr val="accent1">
                  <a:lumMod val="50000"/>
                </a:schemeClr>
              </a:solidFill>
            </a:endParaRPr>
          </a:p>
        </p:txBody>
      </p:sp>
    </p:spTree>
    <p:extLst>
      <p:ext uri="{BB962C8B-B14F-4D97-AF65-F5344CB8AC3E}">
        <p14:creationId xmlns:p14="http://schemas.microsoft.com/office/powerpoint/2010/main" val="16132112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FFBF787E-41BC-468E-9B6D-FB6207C09573}"/>
              </a:ext>
            </a:extLst>
          </p:cNvPr>
          <p:cNvPicPr>
            <a:picLocks noChangeAspect="1"/>
          </p:cNvPicPr>
          <p:nvPr/>
        </p:nvPicPr>
        <p:blipFill rotWithShape="1">
          <a:blip r:embed="rId2">
            <a:extLst>
              <a:ext uri="{28A0092B-C50C-407E-A947-70E740481C1C}">
                <a14:useLocalDpi xmlns:a14="http://schemas.microsoft.com/office/drawing/2010/main" val="0"/>
              </a:ext>
            </a:extLst>
          </a:blip>
          <a:srcRect l="18214" r="16945"/>
          <a:stretch/>
        </p:blipFill>
        <p:spPr>
          <a:xfrm>
            <a:off x="347896" y="1621852"/>
            <a:ext cx="2888343" cy="4601967"/>
          </a:xfrm>
          <a:prstGeom prst="rect">
            <a:avLst/>
          </a:prstGeom>
          <a:effectLst/>
        </p:spPr>
      </p:pic>
      <p:cxnSp>
        <p:nvCxnSpPr>
          <p:cNvPr id="17" name="Straight Connector 14">
            <a:extLst>
              <a:ext uri="{FF2B5EF4-FFF2-40B4-BE49-F238E27FC236}">
                <a16:creationId xmlns:a16="http://schemas.microsoft.com/office/drawing/2014/main" xmlns=""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a:solidFill>
              <a:srgbClr val="026ECF"/>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xmlns="" id="{92835E96-F092-4150-9214-DA2CD5A8EF8E}"/>
              </a:ext>
            </a:extLst>
          </p:cNvPr>
          <p:cNvSpPr>
            <a:spLocks noGrp="1"/>
          </p:cNvSpPr>
          <p:nvPr>
            <p:ph type="title"/>
          </p:nvPr>
        </p:nvSpPr>
        <p:spPr>
          <a:xfrm>
            <a:off x="98474" y="1"/>
            <a:ext cx="11658098" cy="698090"/>
          </a:xfrm>
        </p:spPr>
        <p:txBody>
          <a:bodyPr anchor="b">
            <a:noAutofit/>
          </a:bodyPr>
          <a:lstStyle/>
          <a:p>
            <a:pPr algn="ctr"/>
            <a:r>
              <a:rPr lang="es-ES" sz="2800" b="1" dirty="0">
                <a:solidFill>
                  <a:schemeClr val="accent1">
                    <a:lumMod val="50000"/>
                  </a:schemeClr>
                </a:solidFill>
                <a:latin typeface="+mn-lt"/>
              </a:rPr>
              <a:t>Ofrecer a los colegiados servicios de calidad </a:t>
            </a:r>
            <a:endParaRPr lang="es-ES" sz="2800" b="1" dirty="0">
              <a:latin typeface="+mn-lt"/>
            </a:endParaRPr>
          </a:p>
        </p:txBody>
      </p:sp>
      <p:sp>
        <p:nvSpPr>
          <p:cNvPr id="3" name="Marcador de contenido 2">
            <a:extLst>
              <a:ext uri="{FF2B5EF4-FFF2-40B4-BE49-F238E27FC236}">
                <a16:creationId xmlns:a16="http://schemas.microsoft.com/office/drawing/2014/main" xmlns="" id="{C4FA306E-0EB5-49F7-8DDF-B6118FD4A34A}"/>
              </a:ext>
            </a:extLst>
          </p:cNvPr>
          <p:cNvSpPr>
            <a:spLocks noGrp="1"/>
          </p:cNvSpPr>
          <p:nvPr>
            <p:ph idx="1"/>
          </p:nvPr>
        </p:nvSpPr>
        <p:spPr>
          <a:xfrm>
            <a:off x="4965431" y="1621852"/>
            <a:ext cx="6586489" cy="4601967"/>
          </a:xfrm>
        </p:spPr>
        <p:txBody>
          <a:bodyPr>
            <a:normAutofit fontScale="92500" lnSpcReduction="20000"/>
          </a:bodyPr>
          <a:lstStyle/>
          <a:p>
            <a:pPr marL="0" indent="0">
              <a:buNone/>
            </a:pPr>
            <a:r>
              <a:rPr lang="es-ES" sz="2600" b="1" dirty="0">
                <a:solidFill>
                  <a:schemeClr val="accent1">
                    <a:lumMod val="75000"/>
                  </a:schemeClr>
                </a:solidFill>
              </a:rPr>
              <a:t>CONVENIOS </a:t>
            </a:r>
            <a:r>
              <a:rPr lang="es-ES" sz="2000" dirty="0">
                <a:solidFill>
                  <a:schemeClr val="accent1">
                    <a:lumMod val="75000"/>
                  </a:schemeClr>
                </a:solidFill>
              </a:rPr>
              <a:t/>
            </a:r>
            <a:br>
              <a:rPr lang="es-ES" sz="2000" dirty="0">
                <a:solidFill>
                  <a:schemeClr val="accent1">
                    <a:lumMod val="75000"/>
                  </a:schemeClr>
                </a:solidFill>
              </a:rPr>
            </a:br>
            <a:endParaRPr lang="es-ES" sz="2400" dirty="0" smtClean="0"/>
          </a:p>
          <a:p>
            <a:pPr lvl="0"/>
            <a:r>
              <a:rPr lang="es-ES" sz="2400" dirty="0" smtClean="0"/>
              <a:t>FUNDACION INDEX</a:t>
            </a:r>
          </a:p>
          <a:p>
            <a:pPr lvl="0"/>
            <a:r>
              <a:rPr lang="es-ES" sz="2400" dirty="0" smtClean="0"/>
              <a:t>SALUSPLAY</a:t>
            </a:r>
            <a:endParaRPr lang="es-ES" sz="2400" dirty="0"/>
          </a:p>
          <a:p>
            <a:pPr lvl="0"/>
            <a:r>
              <a:rPr lang="es-ES" sz="2400" dirty="0" smtClean="0"/>
              <a:t>AMA</a:t>
            </a:r>
          </a:p>
          <a:p>
            <a:pPr lvl="0"/>
            <a:r>
              <a:rPr lang="es-ES" sz="2400" dirty="0" smtClean="0"/>
              <a:t>ASISA</a:t>
            </a:r>
            <a:endParaRPr lang="es-ES" sz="2400" dirty="0"/>
          </a:p>
          <a:p>
            <a:pPr lvl="0"/>
            <a:r>
              <a:rPr lang="es-ES" sz="2400" dirty="0"/>
              <a:t>ADESLAS  </a:t>
            </a:r>
            <a:r>
              <a:rPr lang="es-ES" sz="2400" dirty="0" err="1"/>
              <a:t>SegurCaixa</a:t>
            </a:r>
            <a:endParaRPr lang="es-ES" sz="2400" dirty="0"/>
          </a:p>
          <a:p>
            <a:pPr lvl="0"/>
            <a:r>
              <a:rPr lang="es-ES" sz="2400" dirty="0"/>
              <a:t>Universidad Europea de Madrid (UEM)</a:t>
            </a:r>
          </a:p>
          <a:p>
            <a:pPr lvl="0"/>
            <a:r>
              <a:rPr lang="es-ES" sz="2400" dirty="0"/>
              <a:t>Balneario </a:t>
            </a:r>
            <a:r>
              <a:rPr lang="es-ES" sz="2400" dirty="0" err="1"/>
              <a:t>Navalcaz</a:t>
            </a:r>
            <a:endParaRPr lang="es-ES" sz="2400" dirty="0"/>
          </a:p>
          <a:p>
            <a:pPr lvl="0"/>
            <a:r>
              <a:rPr lang="es-ES" sz="2400" dirty="0"/>
              <a:t>Centro de reconocimiento médico “Nueva Segovia”</a:t>
            </a:r>
          </a:p>
          <a:p>
            <a:pPr lvl="0"/>
            <a:r>
              <a:rPr lang="es-ES" sz="2400" dirty="0"/>
              <a:t>De Sousa Visión</a:t>
            </a:r>
          </a:p>
          <a:p>
            <a:pPr lvl="0"/>
            <a:r>
              <a:rPr lang="es-ES" sz="2400" dirty="0"/>
              <a:t>Aqua </a:t>
            </a:r>
            <a:r>
              <a:rPr lang="es-ES" sz="2400" dirty="0" err="1"/>
              <a:t>Service</a:t>
            </a:r>
            <a:r>
              <a:rPr lang="es-ES" sz="2400" dirty="0"/>
              <a:t> </a:t>
            </a:r>
          </a:p>
          <a:p>
            <a:endParaRPr lang="es-ES" sz="2000" dirty="0"/>
          </a:p>
        </p:txBody>
      </p:sp>
      <p:sp>
        <p:nvSpPr>
          <p:cNvPr id="6" name="CuadroTexto 5">
            <a:extLst>
              <a:ext uri="{FF2B5EF4-FFF2-40B4-BE49-F238E27FC236}">
                <a16:creationId xmlns:a16="http://schemas.microsoft.com/office/drawing/2014/main" xmlns="" id="{1EC0929C-C4A1-40D1-8589-C5CD40869F7E}"/>
              </a:ext>
            </a:extLst>
          </p:cNvPr>
          <p:cNvSpPr txBox="1"/>
          <p:nvPr/>
        </p:nvSpPr>
        <p:spPr>
          <a:xfrm>
            <a:off x="98474" y="6400800"/>
            <a:ext cx="5134707" cy="369332"/>
          </a:xfrm>
          <a:prstGeom prst="rect">
            <a:avLst/>
          </a:prstGeom>
          <a:noFill/>
        </p:spPr>
        <p:txBody>
          <a:bodyPr wrap="square" rtlCol="0">
            <a:spAutoFit/>
          </a:bodyPr>
          <a:lstStyle/>
          <a:p>
            <a:r>
              <a:rPr lang="es-ES" b="1" dirty="0">
                <a:solidFill>
                  <a:schemeClr val="accent1">
                    <a:lumMod val="50000"/>
                  </a:schemeClr>
                </a:solidFill>
              </a:rPr>
              <a:t>Colegio Oficial de Enfermería de Segovia</a:t>
            </a:r>
          </a:p>
        </p:txBody>
      </p:sp>
    </p:spTree>
    <p:extLst>
      <p:ext uri="{BB962C8B-B14F-4D97-AF65-F5344CB8AC3E}">
        <p14:creationId xmlns:p14="http://schemas.microsoft.com/office/powerpoint/2010/main" val="8918699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769D009D-C9A4-4E02-83A8-A5A54762D777}"/>
              </a:ext>
            </a:extLst>
          </p:cNvPr>
          <p:cNvSpPr>
            <a:spLocks noGrp="1"/>
          </p:cNvSpPr>
          <p:nvPr>
            <p:ph idx="1"/>
          </p:nvPr>
        </p:nvSpPr>
        <p:spPr>
          <a:xfrm>
            <a:off x="166255" y="263237"/>
            <a:ext cx="11640734" cy="6177702"/>
          </a:xfrm>
        </p:spPr>
        <p:txBody>
          <a:bodyPr>
            <a:normAutofit/>
          </a:bodyPr>
          <a:lstStyle/>
          <a:p>
            <a:pPr marL="0" indent="0">
              <a:buNone/>
            </a:pPr>
            <a:r>
              <a:rPr lang="es-ES" b="1" dirty="0" smtClean="0">
                <a:solidFill>
                  <a:schemeClr val="accent1">
                    <a:lumMod val="50000"/>
                  </a:schemeClr>
                </a:solidFill>
              </a:rPr>
              <a:t>Posicionar </a:t>
            </a:r>
            <a:r>
              <a:rPr lang="es-ES" b="1" dirty="0">
                <a:solidFill>
                  <a:schemeClr val="accent1">
                    <a:lumMod val="50000"/>
                  </a:schemeClr>
                </a:solidFill>
              </a:rPr>
              <a:t>al colegio como referente de la profesión en la </a:t>
            </a:r>
            <a:r>
              <a:rPr lang="es-ES" b="1" dirty="0" smtClean="0">
                <a:solidFill>
                  <a:schemeClr val="accent1">
                    <a:lumMod val="50000"/>
                  </a:schemeClr>
                </a:solidFill>
              </a:rPr>
              <a:t>sociedad</a:t>
            </a:r>
            <a:endParaRPr lang="es-ES" b="1" dirty="0">
              <a:solidFill>
                <a:schemeClr val="accent1">
                  <a:lumMod val="50000"/>
                </a:schemeClr>
              </a:solidFill>
            </a:endParaRPr>
          </a:p>
        </p:txBody>
      </p:sp>
      <p:pic>
        <p:nvPicPr>
          <p:cNvPr id="4" name="Imagen 3" descr="Imagen que contiene gráficos vectoriales&#10;&#10;Descripción generada con confianza alta">
            <a:extLst>
              <a:ext uri="{FF2B5EF4-FFF2-40B4-BE49-F238E27FC236}">
                <a16:creationId xmlns:a16="http://schemas.microsoft.com/office/drawing/2014/main" xmlns="" id="{DE738D82-F07C-4379-8CE9-B58407635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3804" y="153086"/>
            <a:ext cx="1068480" cy="791294"/>
          </a:xfrm>
          <a:prstGeom prst="rect">
            <a:avLst/>
          </a:prstGeom>
        </p:spPr>
      </p:pic>
      <p:sp>
        <p:nvSpPr>
          <p:cNvPr id="5" name="CuadroTexto 4">
            <a:extLst>
              <a:ext uri="{FF2B5EF4-FFF2-40B4-BE49-F238E27FC236}">
                <a16:creationId xmlns:a16="http://schemas.microsoft.com/office/drawing/2014/main" xmlns="" id="{D9BA2631-0EA5-43E2-AEC2-90D118D4E419}"/>
              </a:ext>
            </a:extLst>
          </p:cNvPr>
          <p:cNvSpPr txBox="1"/>
          <p:nvPr/>
        </p:nvSpPr>
        <p:spPr>
          <a:xfrm>
            <a:off x="10193311" y="944380"/>
            <a:ext cx="1998688" cy="215444"/>
          </a:xfrm>
          <a:prstGeom prst="rect">
            <a:avLst/>
          </a:prstGeom>
          <a:noFill/>
        </p:spPr>
        <p:txBody>
          <a:bodyPr wrap="square" rtlCol="0">
            <a:spAutoFit/>
          </a:bodyPr>
          <a:lstStyle/>
          <a:p>
            <a:r>
              <a:rPr lang="es-ES" sz="800" b="1" dirty="0">
                <a:solidFill>
                  <a:schemeClr val="accent1">
                    <a:lumMod val="50000"/>
                  </a:schemeClr>
                </a:solidFill>
              </a:rPr>
              <a:t>Colegio Oficial de Enfermería de Segovia</a:t>
            </a:r>
          </a:p>
        </p:txBody>
      </p:sp>
      <p:pic>
        <p:nvPicPr>
          <p:cNvPr id="2" name="Imagen 1"/>
          <p:cNvPicPr>
            <a:picLocks noChangeAspect="1"/>
          </p:cNvPicPr>
          <p:nvPr/>
        </p:nvPicPr>
        <p:blipFill>
          <a:blip r:embed="rId3"/>
          <a:stretch>
            <a:fillRect/>
          </a:stretch>
        </p:blipFill>
        <p:spPr>
          <a:xfrm>
            <a:off x="485783" y="944380"/>
            <a:ext cx="5401524" cy="5273497"/>
          </a:xfrm>
          <a:prstGeom prst="rect">
            <a:avLst/>
          </a:prstGeom>
        </p:spPr>
      </p:pic>
      <p:pic>
        <p:nvPicPr>
          <p:cNvPr id="1026" name="Picture 2" descr="https://lh3.googleusercontent.com/3H25rlDFP1wWG0LQR2L-q3I8-JfWDUo-o_JXiJpYWdMPcAx3UDnzHXOpZ0zFCG7YlMfX28tuAcpKvHi0kSLQKsHkqzDxC16wvO98lqPzoLuZhQwG3T6DgZBZtIT4vqTW3VGrq79-Q000_aEbjvkVx7eMcqiQiF_DAie_24MyOOOo7rIECvnyJBbsbxs4hX1oYrq4rrXXY46IIRtnpYjENATkE6AUdfvcnDuhVjGAelS6xaqjyrVt0xs-UcT3SQ4mfdvN6_jCgvRaAAURpzEwkkvdGpFdGRQ5NvkDZdkgTDbBlSAnCDEUOfDkg2gqcnQoj1PQqXIzQKCfmzCfjHGnXFFXBmaLpF7vapSusoHuG9nMlYL1LuAKcQN5CWQYYLYFVlzuBzYuOsiaiWzrLtVodGHiQvCSnq5uNHd4x4OpfX63KnpS1t2x5p_sM6rlM1BQ3LQkGUrDlW-d1h_TX6t-9kh1b7c7qBAyKvLGFQs9kGW81mikUmPW8p8cKd58n2p2Lz4uPpIw0ustK2tDKMiC6hlLcTc7KqsayI3rUTwv4oIpk2ASVOx8Oi5QDMIWEX-SE1wHZNeWKM8yMF_qcCbwcnu_YrJyFSUcj3mPuLTFtGciIIkpr79P503EqVmKhV5-0k1vmT2uR3ATFA8ODJWcEzWsb3LJqLQnNCgb6aicHQsbKQxCjjUPao3CbydELHTxaa-JU3ntKMy6xBQmf55x2y2Q5eAQcB_qfS7Qbm4CxVT-dJbH7wm3vItpb2-UvzU=w493-h657-no?authuser=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0910" y="1302327"/>
            <a:ext cx="4655126" cy="5138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6443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xmlns="" id="{49CD2D09-B1BB-4DF5-9E1C-3D21B21EDE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xmlns="" id="{83355637-BA71-4F63-94C9-E77BF81BDFC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7" name="Rectángulo 6">
            <a:extLst>
              <a:ext uri="{FF2B5EF4-FFF2-40B4-BE49-F238E27FC236}">
                <a16:creationId xmlns:a16="http://schemas.microsoft.com/office/drawing/2014/main" xmlns="" id="{3F459EB2-1F4D-4F3E-8447-F85921FA8830}"/>
              </a:ext>
            </a:extLst>
          </p:cNvPr>
          <p:cNvSpPr/>
          <p:nvPr/>
        </p:nvSpPr>
        <p:spPr>
          <a:xfrm>
            <a:off x="1354430" y="81427"/>
            <a:ext cx="10380369" cy="11194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s-ES" sz="2800" b="1" dirty="0">
                <a:solidFill>
                  <a:schemeClr val="accent1">
                    <a:lumMod val="50000"/>
                  </a:schemeClr>
                </a:solidFill>
              </a:rPr>
              <a:t>Posicionar al colegio como referente de la profesión en la sociedad</a:t>
            </a:r>
          </a:p>
          <a:p>
            <a:pPr>
              <a:lnSpc>
                <a:spcPct val="90000"/>
              </a:lnSpc>
              <a:spcBef>
                <a:spcPct val="0"/>
              </a:spcBef>
              <a:spcAft>
                <a:spcPts val="600"/>
              </a:spcAft>
            </a:pPr>
            <a:endParaRPr lang="en-US" sz="2800" b="1" dirty="0">
              <a:solidFill>
                <a:srgbClr val="000000"/>
              </a:solidFill>
              <a:latin typeface="+mj-lt"/>
              <a:ea typeface="+mj-ea"/>
              <a:cs typeface="+mj-cs"/>
            </a:endParaRPr>
          </a:p>
        </p:txBody>
      </p:sp>
      <p:sp>
        <p:nvSpPr>
          <p:cNvPr id="2" name="Rectángulo 1"/>
          <p:cNvSpPr/>
          <p:nvPr/>
        </p:nvSpPr>
        <p:spPr>
          <a:xfrm>
            <a:off x="804997" y="2272143"/>
            <a:ext cx="4706803" cy="378883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1">
                <a:solidFill>
                  <a:srgbClr val="000000"/>
                </a:solidFill>
              </a:rPr>
              <a:t>Colegio Oficial de Enfermería de Segovia</a:t>
            </a:r>
          </a:p>
        </p:txBody>
      </p:sp>
      <p:sp>
        <p:nvSpPr>
          <p:cNvPr id="41" name="Freeform 49">
            <a:extLst>
              <a:ext uri="{FF2B5EF4-FFF2-40B4-BE49-F238E27FC236}">
                <a16:creationId xmlns:a16="http://schemas.microsoft.com/office/drawing/2014/main" xmlns="" id="{967C29FE-FD32-4AFB-AD20-DBDF5864B2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Imagen 8">
            <a:extLst>
              <a:ext uri="{FF2B5EF4-FFF2-40B4-BE49-F238E27FC236}">
                <a16:creationId xmlns:a16="http://schemas.microsoft.com/office/drawing/2014/main" xmlns="" id="{D4C70DF1-114A-486F-AA94-0A2D0570BC66}"/>
              </a:ext>
            </a:extLst>
          </p:cNvPr>
          <p:cNvPicPr>
            <a:picLocks noChangeAspect="1"/>
          </p:cNvPicPr>
          <p:nvPr/>
        </p:nvPicPr>
        <p:blipFill rotWithShape="1">
          <a:blip r:embed="rId4"/>
          <a:srcRect l="-1" t="1" r="43665" b="1"/>
          <a:stretch/>
        </p:blipFill>
        <p:spPr>
          <a:xfrm>
            <a:off x="6893318" y="680336"/>
            <a:ext cx="570731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4" name="Imagen 3" descr="Imagen que contiene gráficos vectoriales&#10;&#10;Descripción generada con confianza alta">
            <a:extLst>
              <a:ext uri="{FF2B5EF4-FFF2-40B4-BE49-F238E27FC236}">
                <a16:creationId xmlns:a16="http://schemas.microsoft.com/office/drawing/2014/main" xmlns="" id="{DE738D82-F07C-4379-8CE9-B58407635B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313239" cy="944941"/>
          </a:xfrm>
          <a:prstGeom prst="rect">
            <a:avLst/>
          </a:prstGeom>
        </p:spPr>
      </p:pic>
      <p:sp>
        <p:nvSpPr>
          <p:cNvPr id="5" name="Rectángulo redondeado 4"/>
          <p:cNvSpPr/>
          <p:nvPr/>
        </p:nvSpPr>
        <p:spPr>
          <a:xfrm>
            <a:off x="160663" y="1200895"/>
            <a:ext cx="6324024" cy="5393869"/>
          </a:xfrm>
          <a:prstGeom prst="roundRect">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endParaRPr lang="en-US" sz="2200" b="1" dirty="0">
              <a:solidFill>
                <a:srgbClr val="000000"/>
              </a:solidFill>
            </a:endParaRPr>
          </a:p>
          <a:p>
            <a:endParaRPr lang="en-US" sz="2200" b="1" dirty="0">
              <a:solidFill>
                <a:srgbClr val="000000"/>
              </a:solidFill>
            </a:endParaRPr>
          </a:p>
          <a:p>
            <a:r>
              <a:rPr lang="en-US" sz="2200" b="1" dirty="0">
                <a:solidFill>
                  <a:srgbClr val="000000"/>
                </a:solidFill>
              </a:rPr>
              <a:t>Día </a:t>
            </a:r>
            <a:r>
              <a:rPr lang="en-US" sz="2200" b="1" dirty="0" err="1">
                <a:solidFill>
                  <a:srgbClr val="000000"/>
                </a:solidFill>
              </a:rPr>
              <a:t>Internacional</a:t>
            </a:r>
            <a:r>
              <a:rPr lang="en-US" sz="2200" b="1" dirty="0">
                <a:solidFill>
                  <a:srgbClr val="000000"/>
                </a:solidFill>
              </a:rPr>
              <a:t> de la </a:t>
            </a:r>
            <a:r>
              <a:rPr lang="en-US" sz="2200" b="1" dirty="0" err="1">
                <a:solidFill>
                  <a:srgbClr val="000000"/>
                </a:solidFill>
              </a:rPr>
              <a:t>Enfermería</a:t>
            </a:r>
            <a:r>
              <a:rPr lang="en-US" sz="2200" b="1" dirty="0">
                <a:solidFill>
                  <a:srgbClr val="000000"/>
                </a:solidFill>
              </a:rPr>
              <a:t>  (12 de Mayo)</a:t>
            </a:r>
          </a:p>
          <a:p>
            <a:endParaRPr lang="en-US" sz="2200" b="1" dirty="0">
              <a:solidFill>
                <a:srgbClr val="000000"/>
              </a:solidFill>
            </a:endParaRPr>
          </a:p>
          <a:p>
            <a:pPr marL="342900" lvl="0" indent="-342900">
              <a:lnSpc>
                <a:spcPct val="107000"/>
              </a:lnSpc>
              <a:buFont typeface="Wingdings" panose="05000000000000000000" pitchFamily="2" charset="2"/>
              <a:buChar char=""/>
            </a:pPr>
            <a:r>
              <a:rPr lang="es-ES_tradnl" sz="2000" dirty="0">
                <a:effectLst/>
                <a:latin typeface="Calibri" panose="020F0502020204030204" pitchFamily="34" charset="0"/>
                <a:ea typeface="Calibri" panose="020F0502020204030204" pitchFamily="34" charset="0"/>
                <a:cs typeface="Times New Roman" panose="02020603050405020304" pitchFamily="18" charset="0"/>
              </a:rPr>
              <a:t>El día 12/05, la Presidenta del Colegio de Enfermería intervino en el programa “Hoy Por Hoy” </a:t>
            </a:r>
            <a:endParaRPr lang="es-ES_tradnl"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s-ES_tradnl" sz="2000" dirty="0" smtClean="0"/>
              <a:t>Se </a:t>
            </a:r>
            <a:r>
              <a:rPr lang="es-ES_tradnl" sz="2000" dirty="0"/>
              <a:t>envió nota de prensa a los medios de comunicación informando a la sociedad segoviana de este día tan </a:t>
            </a:r>
            <a:r>
              <a:rPr lang="es-ES_tradnl" sz="2000" dirty="0" smtClean="0"/>
              <a:t>especial.</a:t>
            </a:r>
            <a:endParaRPr lang="es-ES" sz="2000" dirty="0"/>
          </a:p>
          <a:p>
            <a:pPr marL="342900" lvl="0" indent="-342900">
              <a:lnSpc>
                <a:spcPct val="107000"/>
              </a:lnSpc>
              <a:buFont typeface="Wingdings" panose="05000000000000000000" pitchFamily="2" charset="2"/>
              <a:buChar char=""/>
            </a:pPr>
            <a:r>
              <a:rPr lang="es-ES_tradnl" sz="2000" dirty="0" smtClean="0"/>
              <a:t>Convocatoria </a:t>
            </a:r>
            <a:r>
              <a:rPr lang="es-ES_tradnl" sz="2000" dirty="0"/>
              <a:t>de un minuto de silencio a la puerta del Hospital para homenajear en este día a todos los sanitarios fallecidos por COVID-19, con la lectura de un </a:t>
            </a:r>
            <a:r>
              <a:rPr lang="es-ES_tradnl" sz="2000" dirty="0" smtClean="0"/>
              <a:t>manifiesto.</a:t>
            </a:r>
            <a:endParaRPr lang="es-ES" sz="2000" dirty="0"/>
          </a:p>
          <a:p>
            <a:pPr marL="342900" lvl="0" indent="-342900">
              <a:lnSpc>
                <a:spcPct val="107000"/>
              </a:lnSpc>
              <a:buFont typeface="Wingdings" panose="05000000000000000000" pitchFamily="2" charset="2"/>
              <a:buChar char=""/>
            </a:pPr>
            <a:r>
              <a:rPr lang="es-ES_tradnl" sz="2000" dirty="0" smtClean="0"/>
              <a:t>Iluminación </a:t>
            </a:r>
            <a:r>
              <a:rPr lang="es-ES_tradnl" sz="2000" dirty="0"/>
              <a:t>del Teatro Juan Bravo y de la fuente de Santo Tomás conmemorando el día </a:t>
            </a:r>
            <a:endParaRPr lang="es-ES" sz="2000" dirty="0"/>
          </a:p>
          <a:p>
            <a:endParaRPr lang="en-US" dirty="0">
              <a:solidFill>
                <a:srgbClr val="000000"/>
              </a:solidFill>
            </a:endParaRPr>
          </a:p>
          <a:p>
            <a:endParaRPr lang="en-US" b="1" dirty="0">
              <a:solidFill>
                <a:srgbClr val="000000"/>
              </a:solidFill>
            </a:endParaRPr>
          </a:p>
        </p:txBody>
      </p:sp>
    </p:spTree>
    <p:extLst>
      <p:ext uri="{BB962C8B-B14F-4D97-AF65-F5344CB8AC3E}">
        <p14:creationId xmlns:p14="http://schemas.microsoft.com/office/powerpoint/2010/main" val="1686567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769D009D-C9A4-4E02-83A8-A5A54762D777}"/>
              </a:ext>
            </a:extLst>
          </p:cNvPr>
          <p:cNvSpPr>
            <a:spLocks noGrp="1"/>
          </p:cNvSpPr>
          <p:nvPr>
            <p:ph idx="1"/>
          </p:nvPr>
        </p:nvSpPr>
        <p:spPr>
          <a:xfrm>
            <a:off x="210011" y="153086"/>
            <a:ext cx="11103752" cy="6279798"/>
          </a:xfrm>
        </p:spPr>
        <p:txBody>
          <a:bodyPr>
            <a:normAutofit/>
          </a:bodyPr>
          <a:lstStyle/>
          <a:p>
            <a:pPr marL="0" indent="0" algn="ctr">
              <a:buNone/>
            </a:pPr>
            <a:r>
              <a:rPr lang="es-ES" sz="2400" b="1" dirty="0">
                <a:solidFill>
                  <a:schemeClr val="accent1">
                    <a:lumMod val="50000"/>
                  </a:schemeClr>
                </a:solidFill>
              </a:rPr>
              <a:t>Posicionar al colegio como referente de la profesión en la sociedad</a:t>
            </a:r>
          </a:p>
          <a:p>
            <a:pPr marL="0" indent="0" algn="ctr">
              <a:buNone/>
            </a:pPr>
            <a:endParaRPr lang="es-ES" sz="2400" b="1" dirty="0">
              <a:solidFill>
                <a:schemeClr val="accent1">
                  <a:lumMod val="50000"/>
                </a:schemeClr>
              </a:solidFill>
            </a:endParaRPr>
          </a:p>
          <a:p>
            <a:pPr marL="0" indent="0">
              <a:buNone/>
            </a:pPr>
            <a:r>
              <a:rPr lang="es-ES" sz="1800" dirty="0">
                <a:solidFill>
                  <a:schemeClr val="accent1">
                    <a:lumMod val="50000"/>
                  </a:schemeClr>
                </a:solidFill>
              </a:rPr>
              <a:t>El Colegio </a:t>
            </a:r>
            <a:r>
              <a:rPr lang="es-ES" sz="1800" b="1" dirty="0">
                <a:solidFill>
                  <a:schemeClr val="accent1">
                    <a:lumMod val="50000"/>
                  </a:schemeClr>
                </a:solidFill>
              </a:rPr>
              <a:t>participa  en el espacio de salud  del  Programa de radio “ Hoy por Hoy “ de la  cadena SER , con el título “Consejos de tu enfermera/o” ,</a:t>
            </a:r>
            <a:r>
              <a:rPr lang="es-ES" sz="1800" dirty="0">
                <a:solidFill>
                  <a:schemeClr val="accent1">
                    <a:lumMod val="50000"/>
                  </a:schemeClr>
                </a:solidFill>
              </a:rPr>
              <a:t> durante el año </a:t>
            </a:r>
            <a:r>
              <a:rPr lang="es-ES" sz="1800" dirty="0" smtClean="0">
                <a:solidFill>
                  <a:schemeClr val="accent1">
                    <a:lumMod val="50000"/>
                  </a:schemeClr>
                </a:solidFill>
              </a:rPr>
              <a:t>2021 </a:t>
            </a:r>
            <a:r>
              <a:rPr lang="es-ES" sz="1800" dirty="0">
                <a:solidFill>
                  <a:schemeClr val="accent1">
                    <a:lumMod val="50000"/>
                  </a:schemeClr>
                </a:solidFill>
              </a:rPr>
              <a:t>se han realizado  las siguientes intervenciones:</a:t>
            </a:r>
          </a:p>
          <a:p>
            <a:pPr marL="0" indent="0">
              <a:buNone/>
            </a:pPr>
            <a:endParaRPr lang="es-ES" dirty="0">
              <a:solidFill>
                <a:schemeClr val="accent1">
                  <a:lumMod val="50000"/>
                </a:schemeClr>
              </a:solidFill>
            </a:endParaRPr>
          </a:p>
          <a:p>
            <a:pPr marL="0" indent="0">
              <a:buNone/>
            </a:pPr>
            <a:endParaRPr lang="es-ES" dirty="0">
              <a:solidFill>
                <a:schemeClr val="accent1">
                  <a:lumMod val="50000"/>
                </a:schemeClr>
              </a:solidFill>
            </a:endParaRPr>
          </a:p>
          <a:p>
            <a:pPr marL="0" indent="0">
              <a:buNone/>
            </a:pPr>
            <a:endParaRPr lang="es-ES" dirty="0"/>
          </a:p>
          <a:p>
            <a:pPr marL="0" indent="0">
              <a:buNone/>
            </a:pPr>
            <a:endParaRPr lang="es-ES" dirty="0"/>
          </a:p>
        </p:txBody>
      </p:sp>
      <p:pic>
        <p:nvPicPr>
          <p:cNvPr id="4" name="Imagen 3" descr="Imagen que contiene gráficos vectoriales&#10;&#10;Descripción generada con confianza alta">
            <a:extLst>
              <a:ext uri="{FF2B5EF4-FFF2-40B4-BE49-F238E27FC236}">
                <a16:creationId xmlns:a16="http://schemas.microsoft.com/office/drawing/2014/main" xmlns="" id="{DE738D82-F07C-4379-8CE9-B58407635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4244" y="15993"/>
            <a:ext cx="981497" cy="726876"/>
          </a:xfrm>
          <a:prstGeom prst="rect">
            <a:avLst/>
          </a:prstGeom>
        </p:spPr>
      </p:pic>
      <p:sp>
        <p:nvSpPr>
          <p:cNvPr id="5" name="CuadroTexto 4">
            <a:extLst>
              <a:ext uri="{FF2B5EF4-FFF2-40B4-BE49-F238E27FC236}">
                <a16:creationId xmlns:a16="http://schemas.microsoft.com/office/drawing/2014/main" xmlns="" id="{D9BA2631-0EA5-43E2-AEC2-90D118D4E419}"/>
              </a:ext>
            </a:extLst>
          </p:cNvPr>
          <p:cNvSpPr txBox="1"/>
          <p:nvPr/>
        </p:nvSpPr>
        <p:spPr>
          <a:xfrm>
            <a:off x="11007077" y="742868"/>
            <a:ext cx="2077329" cy="169277"/>
          </a:xfrm>
          <a:prstGeom prst="rect">
            <a:avLst/>
          </a:prstGeom>
          <a:noFill/>
        </p:spPr>
        <p:txBody>
          <a:bodyPr wrap="square" rtlCol="0">
            <a:spAutoFit/>
          </a:bodyPr>
          <a:lstStyle/>
          <a:p>
            <a:r>
              <a:rPr lang="es-ES" sz="500" b="1" dirty="0">
                <a:solidFill>
                  <a:schemeClr val="accent1">
                    <a:lumMod val="50000"/>
                  </a:schemeClr>
                </a:solidFill>
              </a:rPr>
              <a:t>Colegio Oficial de Enfermería de Segovia</a:t>
            </a:r>
          </a:p>
        </p:txBody>
      </p:sp>
      <p:sp>
        <p:nvSpPr>
          <p:cNvPr id="8" name="Rectangle 1">
            <a:extLst>
              <a:ext uri="{FF2B5EF4-FFF2-40B4-BE49-F238E27FC236}">
                <a16:creationId xmlns:a16="http://schemas.microsoft.com/office/drawing/2014/main" xmlns="" id="{56486F0A-4F8A-4B72-9704-3D9D37A15210}"/>
              </a:ext>
            </a:extLst>
          </p:cNvPr>
          <p:cNvSpPr>
            <a:spLocks noChangeArrowheads="1"/>
          </p:cNvSpPr>
          <p:nvPr/>
        </p:nvSpPr>
        <p:spPr bwMode="auto">
          <a:xfrm>
            <a:off x="3190195" y="250617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2" name="Imagen 1"/>
          <p:cNvPicPr>
            <a:picLocks noChangeAspect="1"/>
          </p:cNvPicPr>
          <p:nvPr/>
        </p:nvPicPr>
        <p:blipFill rotWithShape="1">
          <a:blip r:embed="rId4"/>
          <a:srcRect l="27855" t="24414" r="25915" b="26368"/>
          <a:stretch/>
        </p:blipFill>
        <p:spPr>
          <a:xfrm>
            <a:off x="210011" y="1828800"/>
            <a:ext cx="11448589" cy="4857749"/>
          </a:xfrm>
          <a:prstGeom prst="rect">
            <a:avLst/>
          </a:prstGeom>
        </p:spPr>
      </p:pic>
    </p:spTree>
    <p:extLst>
      <p:ext uri="{BB962C8B-B14F-4D97-AF65-F5344CB8AC3E}">
        <p14:creationId xmlns:p14="http://schemas.microsoft.com/office/powerpoint/2010/main" val="32058093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49CD2D09-B1BB-4DF5-9E1C-3D21B21EDE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20431" y="0"/>
            <a:ext cx="6271569"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xmlns="" id="{83355637-BA71-4F63-94C9-E77BF81BDFC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8" name="Rectángulo 7"/>
          <p:cNvSpPr/>
          <p:nvPr/>
        </p:nvSpPr>
        <p:spPr>
          <a:xfrm>
            <a:off x="1350667" y="296427"/>
            <a:ext cx="5542651" cy="99805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dirty="0" err="1">
                <a:solidFill>
                  <a:srgbClr val="000000"/>
                </a:solidFill>
                <a:latin typeface="+mj-lt"/>
                <a:ea typeface="+mj-ea"/>
                <a:cs typeface="+mj-cs"/>
              </a:rPr>
              <a:t>Posicionar</a:t>
            </a:r>
            <a:r>
              <a:rPr lang="en-US" sz="2800" b="1" dirty="0">
                <a:solidFill>
                  <a:srgbClr val="000000"/>
                </a:solidFill>
                <a:latin typeface="+mj-lt"/>
                <a:ea typeface="+mj-ea"/>
                <a:cs typeface="+mj-cs"/>
              </a:rPr>
              <a:t> al colegio </a:t>
            </a:r>
            <a:r>
              <a:rPr lang="en-US" sz="2800" b="1" dirty="0" err="1">
                <a:solidFill>
                  <a:srgbClr val="000000"/>
                </a:solidFill>
                <a:latin typeface="+mj-lt"/>
                <a:ea typeface="+mj-ea"/>
                <a:cs typeface="+mj-cs"/>
              </a:rPr>
              <a:t>como</a:t>
            </a:r>
            <a:r>
              <a:rPr lang="en-US" sz="2800" b="1" dirty="0">
                <a:solidFill>
                  <a:srgbClr val="000000"/>
                </a:solidFill>
                <a:latin typeface="+mj-lt"/>
                <a:ea typeface="+mj-ea"/>
                <a:cs typeface="+mj-cs"/>
              </a:rPr>
              <a:t> </a:t>
            </a:r>
            <a:r>
              <a:rPr lang="en-US" sz="2800" b="1" dirty="0" err="1">
                <a:solidFill>
                  <a:srgbClr val="000000"/>
                </a:solidFill>
                <a:latin typeface="+mj-lt"/>
                <a:ea typeface="+mj-ea"/>
                <a:cs typeface="+mj-cs"/>
              </a:rPr>
              <a:t>referente</a:t>
            </a:r>
            <a:r>
              <a:rPr lang="en-US" sz="2800" b="1" dirty="0">
                <a:solidFill>
                  <a:srgbClr val="000000"/>
                </a:solidFill>
                <a:latin typeface="+mj-lt"/>
                <a:ea typeface="+mj-ea"/>
                <a:cs typeface="+mj-cs"/>
              </a:rPr>
              <a:t> de la </a:t>
            </a:r>
            <a:r>
              <a:rPr lang="en-US" sz="2800" b="1" dirty="0" err="1">
                <a:solidFill>
                  <a:srgbClr val="000000"/>
                </a:solidFill>
                <a:latin typeface="+mj-lt"/>
                <a:ea typeface="+mj-ea"/>
                <a:cs typeface="+mj-cs"/>
              </a:rPr>
              <a:t>profesión</a:t>
            </a:r>
            <a:r>
              <a:rPr lang="en-US" sz="2800" b="1" dirty="0">
                <a:solidFill>
                  <a:srgbClr val="000000"/>
                </a:solidFill>
                <a:latin typeface="+mj-lt"/>
                <a:ea typeface="+mj-ea"/>
                <a:cs typeface="+mj-cs"/>
              </a:rPr>
              <a:t> </a:t>
            </a:r>
            <a:r>
              <a:rPr lang="en-US" sz="2800" b="1" dirty="0" err="1">
                <a:solidFill>
                  <a:srgbClr val="000000"/>
                </a:solidFill>
                <a:latin typeface="+mj-lt"/>
                <a:ea typeface="+mj-ea"/>
                <a:cs typeface="+mj-cs"/>
              </a:rPr>
              <a:t>en</a:t>
            </a:r>
            <a:r>
              <a:rPr lang="en-US" sz="2800" b="1" dirty="0">
                <a:solidFill>
                  <a:srgbClr val="000000"/>
                </a:solidFill>
                <a:latin typeface="+mj-lt"/>
                <a:ea typeface="+mj-ea"/>
                <a:cs typeface="+mj-cs"/>
              </a:rPr>
              <a:t> la </a:t>
            </a:r>
            <a:r>
              <a:rPr lang="en-US" sz="2800" b="1" dirty="0" err="1">
                <a:solidFill>
                  <a:srgbClr val="000000"/>
                </a:solidFill>
                <a:latin typeface="+mj-lt"/>
                <a:ea typeface="+mj-ea"/>
                <a:cs typeface="+mj-cs"/>
              </a:rPr>
              <a:t>sociedad</a:t>
            </a:r>
            <a:endParaRPr lang="en-US" sz="2800" b="1" dirty="0">
              <a:solidFill>
                <a:srgbClr val="000000"/>
              </a:solidFill>
              <a:latin typeface="+mj-lt"/>
              <a:ea typeface="+mj-ea"/>
              <a:cs typeface="+mj-cs"/>
            </a:endParaRPr>
          </a:p>
        </p:txBody>
      </p:sp>
      <p:sp>
        <p:nvSpPr>
          <p:cNvPr id="7" name="CuadroTexto 6">
            <a:extLst>
              <a:ext uri="{FF2B5EF4-FFF2-40B4-BE49-F238E27FC236}">
                <a16:creationId xmlns:a16="http://schemas.microsoft.com/office/drawing/2014/main" xmlns="" id="{D9BA2631-0EA5-43E2-AEC2-90D118D4E419}"/>
              </a:ext>
            </a:extLst>
          </p:cNvPr>
          <p:cNvSpPr txBox="1"/>
          <p:nvPr/>
        </p:nvSpPr>
        <p:spPr>
          <a:xfrm>
            <a:off x="804997" y="2272143"/>
            <a:ext cx="4706803" cy="378883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1">
                <a:solidFill>
                  <a:srgbClr val="000000"/>
                </a:solidFill>
              </a:rPr>
              <a:t>Colegio Oficial de Enfermería de Segovia</a:t>
            </a:r>
          </a:p>
        </p:txBody>
      </p:sp>
      <p:sp>
        <p:nvSpPr>
          <p:cNvPr id="27" name="Freeform 49">
            <a:extLst>
              <a:ext uri="{FF2B5EF4-FFF2-40B4-BE49-F238E27FC236}">
                <a16:creationId xmlns:a16="http://schemas.microsoft.com/office/drawing/2014/main" xmlns="" id="{967C29FE-FD32-4AFB-AD20-DBDF5864B2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6"/>
                </a:gs>
                <a:gs pos="23000">
                  <a:schemeClr val="accent6"/>
                </a:gs>
                <a:gs pos="83000">
                  <a:schemeClr val="accent1"/>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agen 1">
            <a:extLst>
              <a:ext uri="{FF2B5EF4-FFF2-40B4-BE49-F238E27FC236}">
                <a16:creationId xmlns:a16="http://schemas.microsoft.com/office/drawing/2014/main" xmlns="" id="{02637315-F9AD-4E42-B6A7-B301CD90A2F4}"/>
              </a:ext>
            </a:extLst>
          </p:cNvPr>
          <p:cNvPicPr>
            <a:picLocks noChangeAspect="1"/>
          </p:cNvPicPr>
          <p:nvPr/>
        </p:nvPicPr>
        <p:blipFill rotWithShape="1">
          <a:blip r:embed="rId3"/>
          <a:srcRect l="14809" r="20017"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5" name="CuadroTexto 4">
            <a:extLst>
              <a:ext uri="{FF2B5EF4-FFF2-40B4-BE49-F238E27FC236}">
                <a16:creationId xmlns:a16="http://schemas.microsoft.com/office/drawing/2014/main" xmlns="" id="{D9BA2631-0EA5-43E2-AEC2-90D118D4E419}"/>
              </a:ext>
            </a:extLst>
          </p:cNvPr>
          <p:cNvSpPr txBox="1"/>
          <p:nvPr/>
        </p:nvSpPr>
        <p:spPr>
          <a:xfrm>
            <a:off x="804996" y="296427"/>
            <a:ext cx="7601067" cy="865883"/>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4100" b="1" dirty="0">
              <a:solidFill>
                <a:srgbClr val="000000"/>
              </a:solidFill>
              <a:latin typeface="+mj-lt"/>
              <a:ea typeface="+mj-ea"/>
              <a:cs typeface="+mj-cs"/>
            </a:endParaRPr>
          </a:p>
        </p:txBody>
      </p:sp>
      <p:pic>
        <p:nvPicPr>
          <p:cNvPr id="4" name="Imagen 3" descr="Imagen que contiene gráficos vectoriales&#10;&#10;Descripción generada con confianza alta">
            <a:extLst>
              <a:ext uri="{FF2B5EF4-FFF2-40B4-BE49-F238E27FC236}">
                <a16:creationId xmlns:a16="http://schemas.microsoft.com/office/drawing/2014/main" xmlns="" id="{DE738D82-F07C-4379-8CE9-B58407635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350667" cy="1000276"/>
          </a:xfrm>
          <a:prstGeom prst="rect">
            <a:avLst/>
          </a:prstGeom>
        </p:spPr>
      </p:pic>
      <p:sp>
        <p:nvSpPr>
          <p:cNvPr id="9" name="Rectángulo redondeado 8"/>
          <p:cNvSpPr/>
          <p:nvPr/>
        </p:nvSpPr>
        <p:spPr>
          <a:xfrm>
            <a:off x="203545" y="1861442"/>
            <a:ext cx="5892455" cy="391462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spcAft>
                <a:spcPts val="600"/>
              </a:spcAft>
            </a:pPr>
            <a:r>
              <a:rPr lang="en-US" sz="2400" b="1" dirty="0" err="1">
                <a:solidFill>
                  <a:schemeClr val="bg1"/>
                </a:solidFill>
              </a:rPr>
              <a:t>Colaboración</a:t>
            </a:r>
            <a:r>
              <a:rPr lang="en-US" sz="2400" b="1" dirty="0">
                <a:solidFill>
                  <a:schemeClr val="bg1"/>
                </a:solidFill>
              </a:rPr>
              <a:t> con la Universidad de Valladolid</a:t>
            </a:r>
            <a:r>
              <a:rPr lang="en-US" sz="2400" dirty="0">
                <a:solidFill>
                  <a:schemeClr val="bg1"/>
                </a:solidFill>
              </a:rPr>
              <a:t> , </a:t>
            </a:r>
            <a:r>
              <a:rPr lang="es-ES" dirty="0"/>
              <a:t>a través del Programa Universidad de la Experiencia</a:t>
            </a:r>
            <a:r>
              <a:rPr lang="es-ES" b="1" dirty="0"/>
              <a:t>.</a:t>
            </a:r>
            <a:r>
              <a:rPr lang="es-ES" sz="1400" b="1" dirty="0"/>
              <a:t> CIENCIAS DE LA VIDA</a:t>
            </a:r>
            <a:r>
              <a:rPr lang="es-ES" dirty="0"/>
              <a:t>, </a:t>
            </a:r>
            <a:r>
              <a:rPr lang="es-E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dicha actividad se vio </a:t>
            </a:r>
            <a:r>
              <a:rPr lang="es-ES" sz="1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afectada por la pandemia por COVID-19.</a:t>
            </a:r>
            <a:endParaRPr lang="es-E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lvl="0">
              <a:spcAft>
                <a:spcPts val="600"/>
              </a:spcAft>
            </a:pPr>
            <a:endParaRPr lang="en-US" sz="1700" dirty="0">
              <a:solidFill>
                <a:srgbClr val="000000"/>
              </a:solidFill>
            </a:endParaRPr>
          </a:p>
        </p:txBody>
      </p:sp>
    </p:spTree>
    <p:extLst>
      <p:ext uri="{BB962C8B-B14F-4D97-AF65-F5344CB8AC3E}">
        <p14:creationId xmlns:p14="http://schemas.microsoft.com/office/powerpoint/2010/main" val="8224033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gráficos vectoriales&#10;&#10;Descripción generada con confianza alta">
            <a:extLst>
              <a:ext uri="{FF2B5EF4-FFF2-40B4-BE49-F238E27FC236}">
                <a16:creationId xmlns:a16="http://schemas.microsoft.com/office/drawing/2014/main" xmlns="" id="{DE738D82-F07C-4379-8CE9-B58407635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8000" y="153086"/>
            <a:ext cx="1350667" cy="1000276"/>
          </a:xfrm>
          <a:prstGeom prst="rect">
            <a:avLst/>
          </a:prstGeom>
        </p:spPr>
      </p:pic>
      <p:sp>
        <p:nvSpPr>
          <p:cNvPr id="5" name="CuadroTexto 4">
            <a:extLst>
              <a:ext uri="{FF2B5EF4-FFF2-40B4-BE49-F238E27FC236}">
                <a16:creationId xmlns:a16="http://schemas.microsoft.com/office/drawing/2014/main" xmlns="" id="{D9BA2631-0EA5-43E2-AEC2-90D118D4E419}"/>
              </a:ext>
            </a:extLst>
          </p:cNvPr>
          <p:cNvSpPr txBox="1"/>
          <p:nvPr/>
        </p:nvSpPr>
        <p:spPr>
          <a:xfrm>
            <a:off x="10366424" y="1053334"/>
            <a:ext cx="2077329" cy="200055"/>
          </a:xfrm>
          <a:prstGeom prst="rect">
            <a:avLst/>
          </a:prstGeom>
          <a:noFill/>
        </p:spPr>
        <p:txBody>
          <a:bodyPr wrap="square" rtlCol="0">
            <a:spAutoFit/>
          </a:bodyPr>
          <a:lstStyle/>
          <a:p>
            <a:r>
              <a:rPr lang="es-ES" sz="700" b="1" dirty="0">
                <a:solidFill>
                  <a:schemeClr val="accent1">
                    <a:lumMod val="50000"/>
                  </a:schemeClr>
                </a:solidFill>
              </a:rPr>
              <a:t>Colegio Oficial de Enfermería de Segovia</a:t>
            </a:r>
          </a:p>
        </p:txBody>
      </p:sp>
      <p:sp>
        <p:nvSpPr>
          <p:cNvPr id="2" name="Rectángulo redondeado 1"/>
          <p:cNvSpPr/>
          <p:nvPr/>
        </p:nvSpPr>
        <p:spPr>
          <a:xfrm>
            <a:off x="1822811" y="1053334"/>
            <a:ext cx="8137072" cy="4850675"/>
          </a:xfrm>
          <a:prstGeom prst="round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r>
              <a:rPr lang="es-ES" sz="3200" b="1" i="1" dirty="0">
                <a:solidFill>
                  <a:schemeClr val="bg1"/>
                </a:solidFill>
              </a:rPr>
              <a:t>Presidenta: </a:t>
            </a:r>
            <a:r>
              <a:rPr lang="es-ES" sz="3200" i="1" dirty="0">
                <a:solidFill>
                  <a:schemeClr val="bg1"/>
                </a:solidFill>
              </a:rPr>
              <a:t>Mª José </a:t>
            </a:r>
            <a:r>
              <a:rPr lang="es-ES" sz="3200" i="1" dirty="0" err="1">
                <a:solidFill>
                  <a:schemeClr val="bg1"/>
                </a:solidFill>
              </a:rPr>
              <a:t>Uñón</a:t>
            </a:r>
            <a:r>
              <a:rPr lang="es-ES" sz="3200" i="1" dirty="0">
                <a:solidFill>
                  <a:schemeClr val="bg1"/>
                </a:solidFill>
              </a:rPr>
              <a:t> García.</a:t>
            </a:r>
            <a:endParaRPr lang="es-ES" sz="3200" dirty="0">
              <a:solidFill>
                <a:schemeClr val="bg1"/>
              </a:solidFill>
            </a:endParaRPr>
          </a:p>
          <a:p>
            <a:pPr lvl="0"/>
            <a:r>
              <a:rPr lang="es-ES" sz="3200" b="1" i="1" dirty="0">
                <a:solidFill>
                  <a:schemeClr val="bg1"/>
                </a:solidFill>
              </a:rPr>
              <a:t>Vicepresidenta: </a:t>
            </a:r>
            <a:r>
              <a:rPr lang="es-ES" sz="3200" i="1" dirty="0">
                <a:solidFill>
                  <a:schemeClr val="bg1"/>
                </a:solidFill>
              </a:rPr>
              <a:t>Elena Lázaro Cuadrado</a:t>
            </a:r>
            <a:r>
              <a:rPr lang="es-ES" sz="3200" b="1" i="1" dirty="0">
                <a:solidFill>
                  <a:schemeClr val="bg1"/>
                </a:solidFill>
              </a:rPr>
              <a:t>.</a:t>
            </a:r>
            <a:endParaRPr lang="es-ES" sz="3200" dirty="0">
              <a:solidFill>
                <a:schemeClr val="bg1"/>
              </a:solidFill>
            </a:endParaRPr>
          </a:p>
          <a:p>
            <a:pPr lvl="0"/>
            <a:r>
              <a:rPr lang="es-ES" sz="3200" b="1" i="1" dirty="0">
                <a:solidFill>
                  <a:schemeClr val="bg1"/>
                </a:solidFill>
              </a:rPr>
              <a:t>Secretaria: </a:t>
            </a:r>
            <a:r>
              <a:rPr lang="es-ES" sz="3200" i="1" dirty="0">
                <a:solidFill>
                  <a:schemeClr val="bg1"/>
                </a:solidFill>
              </a:rPr>
              <a:t>Alicia Gómez Valverde.</a:t>
            </a:r>
            <a:endParaRPr lang="es-ES" sz="3200" dirty="0">
              <a:solidFill>
                <a:schemeClr val="bg1"/>
              </a:solidFill>
            </a:endParaRPr>
          </a:p>
          <a:p>
            <a:pPr lvl="0"/>
            <a:r>
              <a:rPr lang="es-ES" sz="3200" b="1" i="1" dirty="0">
                <a:solidFill>
                  <a:schemeClr val="bg1"/>
                </a:solidFill>
              </a:rPr>
              <a:t>Tesorera: </a:t>
            </a:r>
            <a:r>
              <a:rPr lang="es-ES" sz="3200" i="1" dirty="0">
                <a:solidFill>
                  <a:schemeClr val="bg1"/>
                </a:solidFill>
              </a:rPr>
              <a:t>Bárbara Poza María.</a:t>
            </a:r>
            <a:endParaRPr lang="es-ES" sz="3200" dirty="0">
              <a:solidFill>
                <a:schemeClr val="bg1"/>
              </a:solidFill>
            </a:endParaRPr>
          </a:p>
          <a:p>
            <a:pPr lvl="0"/>
            <a:r>
              <a:rPr lang="es-ES" sz="3200" b="1" i="1" dirty="0">
                <a:solidFill>
                  <a:schemeClr val="bg1"/>
                </a:solidFill>
              </a:rPr>
              <a:t>Vocal I: </a:t>
            </a:r>
            <a:r>
              <a:rPr lang="es-ES" sz="3200" i="1" dirty="0">
                <a:solidFill>
                  <a:schemeClr val="bg1"/>
                </a:solidFill>
              </a:rPr>
              <a:t>Isabel Mª Cortés Ortega.</a:t>
            </a:r>
            <a:endParaRPr lang="es-ES" sz="3200" dirty="0">
              <a:solidFill>
                <a:schemeClr val="bg1"/>
              </a:solidFill>
            </a:endParaRPr>
          </a:p>
          <a:p>
            <a:pPr lvl="0"/>
            <a:r>
              <a:rPr lang="es-ES" sz="3200" b="1" i="1" dirty="0">
                <a:solidFill>
                  <a:schemeClr val="bg1"/>
                </a:solidFill>
              </a:rPr>
              <a:t>Vocal II: </a:t>
            </a:r>
            <a:r>
              <a:rPr lang="es-ES" sz="3200" i="1" dirty="0">
                <a:solidFill>
                  <a:schemeClr val="bg1"/>
                </a:solidFill>
              </a:rPr>
              <a:t>Álvaro Lafuente Rincón</a:t>
            </a:r>
            <a:r>
              <a:rPr lang="es-ES" sz="3200" b="1" i="1" dirty="0">
                <a:solidFill>
                  <a:schemeClr val="bg1"/>
                </a:solidFill>
              </a:rPr>
              <a:t>.</a:t>
            </a:r>
            <a:endParaRPr lang="es-ES" sz="3200" dirty="0">
              <a:solidFill>
                <a:schemeClr val="bg1"/>
              </a:solidFill>
            </a:endParaRPr>
          </a:p>
          <a:p>
            <a:pPr lvl="0"/>
            <a:r>
              <a:rPr lang="es-ES" sz="3200" b="1" i="1" dirty="0">
                <a:solidFill>
                  <a:schemeClr val="bg1"/>
                </a:solidFill>
              </a:rPr>
              <a:t>Vocal III: </a:t>
            </a:r>
            <a:r>
              <a:rPr lang="es-ES" sz="3200" i="1" dirty="0">
                <a:solidFill>
                  <a:schemeClr val="bg1"/>
                </a:solidFill>
              </a:rPr>
              <a:t>Mª Cruz Velasco Gil.</a:t>
            </a:r>
            <a:endParaRPr lang="es-ES" sz="3200" dirty="0">
              <a:solidFill>
                <a:schemeClr val="bg1"/>
              </a:solidFill>
            </a:endParaRPr>
          </a:p>
          <a:p>
            <a:pPr lvl="0"/>
            <a:r>
              <a:rPr lang="es-ES" sz="3200" b="1" i="1" dirty="0">
                <a:solidFill>
                  <a:schemeClr val="bg1"/>
                </a:solidFill>
              </a:rPr>
              <a:t>Vocal IV: </a:t>
            </a:r>
            <a:r>
              <a:rPr lang="es-ES" sz="3200" i="1" dirty="0">
                <a:solidFill>
                  <a:schemeClr val="bg1"/>
                </a:solidFill>
              </a:rPr>
              <a:t>David del Barrio Galán</a:t>
            </a:r>
            <a:endParaRPr lang="es-ES" sz="3200" dirty="0">
              <a:solidFill>
                <a:schemeClr val="bg1"/>
              </a:solidFill>
            </a:endParaRPr>
          </a:p>
          <a:p>
            <a:pPr lvl="0"/>
            <a:r>
              <a:rPr lang="es-ES" sz="3200" b="1" i="1" dirty="0">
                <a:solidFill>
                  <a:schemeClr val="bg1"/>
                </a:solidFill>
              </a:rPr>
              <a:t>Vocal V: </a:t>
            </a:r>
            <a:r>
              <a:rPr lang="es-ES" sz="3200" i="1" dirty="0">
                <a:solidFill>
                  <a:schemeClr val="bg1"/>
                </a:solidFill>
              </a:rPr>
              <a:t>Arantxa Herranz </a:t>
            </a:r>
            <a:r>
              <a:rPr lang="es-ES" sz="3200" i="1" dirty="0" err="1">
                <a:solidFill>
                  <a:schemeClr val="bg1"/>
                </a:solidFill>
              </a:rPr>
              <a:t>Rodao</a:t>
            </a:r>
            <a:endParaRPr lang="es-ES" sz="3200" dirty="0">
              <a:solidFill>
                <a:schemeClr val="bg1"/>
              </a:solidFill>
            </a:endParaRPr>
          </a:p>
        </p:txBody>
      </p:sp>
      <p:sp>
        <p:nvSpPr>
          <p:cNvPr id="7" name="Rectángulo 6"/>
          <p:cNvSpPr/>
          <p:nvPr/>
        </p:nvSpPr>
        <p:spPr>
          <a:xfrm>
            <a:off x="1169669" y="153086"/>
            <a:ext cx="7860229" cy="646331"/>
          </a:xfrm>
          <a:prstGeom prst="rect">
            <a:avLst/>
          </a:prstGeom>
        </p:spPr>
        <p:txBody>
          <a:bodyPr wrap="none">
            <a:spAutoFit/>
          </a:bodyPr>
          <a:lstStyle/>
          <a:p>
            <a:r>
              <a:rPr lang="es-ES"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COMPOSICIÓN DE LA JUNTA GOBIERNO </a:t>
            </a:r>
          </a:p>
        </p:txBody>
      </p:sp>
    </p:spTree>
    <p:extLst>
      <p:ext uri="{BB962C8B-B14F-4D97-AF65-F5344CB8AC3E}">
        <p14:creationId xmlns:p14="http://schemas.microsoft.com/office/powerpoint/2010/main" val="12762313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769D009D-C9A4-4E02-83A8-A5A54762D777}"/>
              </a:ext>
            </a:extLst>
          </p:cNvPr>
          <p:cNvSpPr>
            <a:spLocks noGrp="1"/>
          </p:cNvSpPr>
          <p:nvPr>
            <p:ph idx="1"/>
          </p:nvPr>
        </p:nvSpPr>
        <p:spPr>
          <a:xfrm>
            <a:off x="505431" y="385011"/>
            <a:ext cx="11301558" cy="6472989"/>
          </a:xfrm>
        </p:spPr>
        <p:txBody>
          <a:bodyPr>
            <a:normAutofit fontScale="92500" lnSpcReduction="20000"/>
          </a:bodyPr>
          <a:lstStyle/>
          <a:p>
            <a:pPr marL="0" indent="0">
              <a:buNone/>
            </a:pPr>
            <a:r>
              <a:rPr lang="es-ES" sz="3000" b="1" dirty="0" smtClean="0">
                <a:solidFill>
                  <a:schemeClr val="accent1">
                    <a:lumMod val="50000"/>
                  </a:schemeClr>
                </a:solidFill>
              </a:rPr>
              <a:t>Posicionar al colegio como referente de la profesión en la sociedad</a:t>
            </a:r>
          </a:p>
          <a:p>
            <a:pPr marL="0" lvl="0" indent="0">
              <a:buNone/>
            </a:pPr>
            <a:endParaRPr lang="es-ES" b="1" dirty="0" smtClean="0"/>
          </a:p>
          <a:p>
            <a:pPr marL="0" lvl="0" indent="0">
              <a:buNone/>
            </a:pPr>
            <a:r>
              <a:rPr lang="es-ES" b="1" dirty="0" smtClean="0"/>
              <a:t>Notas de prensa, artículos en prensa y presencia en medios de comunicación</a:t>
            </a:r>
          </a:p>
          <a:p>
            <a:pPr marL="0" lvl="0" indent="0">
              <a:buNone/>
            </a:pPr>
            <a:r>
              <a:rPr lang="es-ES" sz="2600" dirty="0" smtClean="0"/>
              <a:t>El </a:t>
            </a:r>
            <a:r>
              <a:rPr lang="es-ES" sz="2600" dirty="0"/>
              <a:t>Colegio de Enfermería pide que se autorice el confinamiento de la población en Enero de  2021, apareciendo publicada en los siguientes medios de comunicación:</a:t>
            </a:r>
          </a:p>
          <a:p>
            <a:pPr marL="514350" indent="-514350">
              <a:buFont typeface="+mj-lt"/>
              <a:buAutoNum type="arabicPeriod"/>
            </a:pPr>
            <a:r>
              <a:rPr lang="es-ES" sz="2600" dirty="0"/>
              <a:t> </a:t>
            </a:r>
            <a:r>
              <a:rPr lang="es-ES" sz="2600" u="sng" dirty="0">
                <a:hlinkClick r:id="rId2"/>
              </a:rPr>
              <a:t>https://</a:t>
            </a:r>
            <a:r>
              <a:rPr lang="es-ES" sz="2600" u="sng" dirty="0" smtClean="0">
                <a:hlinkClick r:id="rId2"/>
              </a:rPr>
              <a:t>www.eldiario.es/castilla-y-leon/colegio-enfermeria-segovia-pide-autorice-confinamiento-poblacion_1_6945647.html</a:t>
            </a:r>
            <a:endParaRPr lang="es-ES" sz="2600" dirty="0"/>
          </a:p>
          <a:p>
            <a:pPr marL="514350" indent="-514350">
              <a:buFont typeface="+mj-lt"/>
              <a:buAutoNum type="arabicPeriod"/>
            </a:pPr>
            <a:r>
              <a:rPr lang="es-ES" sz="2600" u="sng" dirty="0" smtClean="0">
                <a:hlinkClick r:id="rId3"/>
              </a:rPr>
              <a:t>https</a:t>
            </a:r>
            <a:r>
              <a:rPr lang="es-ES" sz="2600" u="sng" dirty="0">
                <a:hlinkClick r:id="rId3"/>
              </a:rPr>
              <a:t>://</a:t>
            </a:r>
            <a:r>
              <a:rPr lang="es-ES" sz="2600" u="sng" dirty="0" smtClean="0">
                <a:hlinkClick r:id="rId3"/>
              </a:rPr>
              <a:t>www.cope.es/actualidad/sociedad/noticias/cvirus-el-colegio-enfermeria-segovia-pide-que-autorice-confinamiento-poblacion-20210120_1096304</a:t>
            </a:r>
            <a:endParaRPr lang="es-ES" sz="2600" dirty="0"/>
          </a:p>
          <a:p>
            <a:pPr marL="514350" indent="-514350">
              <a:buFont typeface="+mj-lt"/>
              <a:buAutoNum type="arabicPeriod"/>
            </a:pPr>
            <a:r>
              <a:rPr lang="es-ES" sz="2600" u="sng" dirty="0" smtClean="0">
                <a:hlinkClick r:id="rId4"/>
              </a:rPr>
              <a:t>https</a:t>
            </a:r>
            <a:r>
              <a:rPr lang="es-ES" sz="2600" u="sng" dirty="0">
                <a:hlinkClick r:id="rId4"/>
              </a:rPr>
              <a:t>://</a:t>
            </a:r>
            <a:r>
              <a:rPr lang="es-ES" sz="2600" u="sng" dirty="0" smtClean="0">
                <a:hlinkClick r:id="rId4"/>
              </a:rPr>
              <a:t>www.abc.es/sociedad/abci-coronavirus-espana-directo-brasil-registra-otros-62000-positivos-y-cerca-1200-fallecidos-mas-202101200619_directo.html</a:t>
            </a:r>
            <a:endParaRPr lang="es-ES" sz="2600" dirty="0"/>
          </a:p>
          <a:p>
            <a:pPr marL="514350" indent="-514350">
              <a:buFont typeface="+mj-lt"/>
              <a:buAutoNum type="arabicPeriod"/>
            </a:pPr>
            <a:r>
              <a:rPr lang="es-ES" sz="2600" u="sng" dirty="0" smtClean="0">
                <a:hlinkClick r:id="rId5"/>
              </a:rPr>
              <a:t>https</a:t>
            </a:r>
            <a:r>
              <a:rPr lang="es-ES" sz="2600" u="sng" dirty="0">
                <a:hlinkClick r:id="rId5"/>
              </a:rPr>
              <a:t>://</a:t>
            </a:r>
            <a:r>
              <a:rPr lang="es-ES" sz="2600" u="sng" dirty="0" smtClean="0">
                <a:hlinkClick r:id="rId5"/>
              </a:rPr>
              <a:t>www.eladelantado.com/segovia/las-enfermeras-piden-autorizar-el-confinamiento-domiciliario/</a:t>
            </a:r>
            <a:endParaRPr lang="es-ES" sz="2600" u="sng" dirty="0"/>
          </a:p>
          <a:p>
            <a:pPr marL="514350" indent="-514350">
              <a:buFont typeface="+mj-lt"/>
              <a:buAutoNum type="arabicPeriod"/>
            </a:pPr>
            <a:r>
              <a:rPr lang="es-ES" sz="2600" u="sng" dirty="0" smtClean="0">
                <a:solidFill>
                  <a:srgbClr val="000000"/>
                </a:solidFill>
                <a:latin typeface="Calibri" panose="020F0502020204030204" pitchFamily="34" charset="0"/>
                <a:ea typeface="Calibri" panose="020F0502020204030204" pitchFamily="34" charset="0"/>
                <a:hlinkClick r:id="rId6"/>
              </a:rPr>
              <a:t>https</a:t>
            </a:r>
            <a:r>
              <a:rPr lang="es-ES" sz="2600" u="sng" dirty="0">
                <a:solidFill>
                  <a:srgbClr val="000000"/>
                </a:solidFill>
                <a:latin typeface="Calibri" panose="020F0502020204030204" pitchFamily="34" charset="0"/>
                <a:ea typeface="Calibri" panose="020F0502020204030204" pitchFamily="34" charset="0"/>
                <a:hlinkClick r:id="rId6"/>
              </a:rPr>
              <a:t>://</a:t>
            </a:r>
            <a:r>
              <a:rPr lang="es-ES" sz="2600" u="sng" dirty="0" smtClean="0">
                <a:solidFill>
                  <a:srgbClr val="000000"/>
                </a:solidFill>
                <a:latin typeface="Calibri" panose="020F0502020204030204" pitchFamily="34" charset="0"/>
                <a:ea typeface="Calibri" panose="020F0502020204030204" pitchFamily="34" charset="0"/>
                <a:hlinkClick r:id="rId6"/>
              </a:rPr>
              <a:t>www.eldiasegovia.es/Noticia/z3573e35e-07a9-76ba-fabbe045d75638eb/202101/El-Colegio-de-Enfermeria-de-Segovia-apoya-el-confinamiento</a:t>
            </a:r>
            <a:endParaRPr lang="es-ES" sz="2600" u="sng" dirty="0">
              <a:solidFill>
                <a:srgbClr val="000000"/>
              </a:solidFill>
              <a:latin typeface="Calibri" panose="020F0502020204030204" pitchFamily="34" charset="0"/>
              <a:ea typeface="Calibri" panose="020F0502020204030204" pitchFamily="34" charset="0"/>
            </a:endParaRPr>
          </a:p>
          <a:p>
            <a:pPr marL="514350" indent="-514350">
              <a:buFont typeface="+mj-lt"/>
              <a:buAutoNum type="arabicPeriod"/>
            </a:pPr>
            <a:r>
              <a:rPr lang="es-ES" sz="2600" u="sng" dirty="0" smtClean="0">
                <a:solidFill>
                  <a:srgbClr val="000000"/>
                </a:solidFill>
                <a:latin typeface="Calibri" panose="020F0502020204030204" pitchFamily="34" charset="0"/>
                <a:ea typeface="Calibri" panose="020F0502020204030204" pitchFamily="34" charset="0"/>
                <a:hlinkClick r:id="rId6"/>
              </a:rPr>
              <a:t>https</a:t>
            </a:r>
            <a:r>
              <a:rPr lang="es-ES" sz="2600" u="sng" dirty="0">
                <a:solidFill>
                  <a:srgbClr val="000000"/>
                </a:solidFill>
                <a:latin typeface="Calibri" panose="020F0502020204030204" pitchFamily="34" charset="0"/>
                <a:ea typeface="Calibri" panose="020F0502020204030204" pitchFamily="34" charset="0"/>
                <a:hlinkClick r:id="rId6"/>
              </a:rPr>
              <a:t>://www.eldiasegovia.es/Noticia/z3573e35e-07a9-76ba-fabbe045d75638eb/202101/El-Colegio-de-Enfermeria-de-Segovia-apoya-el-confinamiento</a:t>
            </a:r>
            <a:endParaRPr lang="es-ES" sz="2600" u="sng" dirty="0">
              <a:solidFill>
                <a:srgbClr val="000000"/>
              </a:solidFill>
              <a:latin typeface="Calibri" panose="020F0502020204030204" pitchFamily="34" charset="0"/>
              <a:ea typeface="Calibri" panose="020F0502020204030204" pitchFamily="34" charset="0"/>
            </a:endParaRPr>
          </a:p>
          <a:p>
            <a:endParaRPr lang="es-ES" sz="2600" u="sng" dirty="0">
              <a:solidFill>
                <a:srgbClr val="000000"/>
              </a:solidFill>
              <a:latin typeface="Calibri" panose="020F0502020204030204" pitchFamily="34" charset="0"/>
              <a:ea typeface="Calibri" panose="020F0502020204030204" pitchFamily="34" charset="0"/>
            </a:endParaRPr>
          </a:p>
          <a:p>
            <a:endParaRPr lang="es-ES" sz="2600" dirty="0"/>
          </a:p>
          <a:p>
            <a:pPr marL="0" lvl="0" indent="0">
              <a:buNone/>
            </a:pPr>
            <a:endParaRPr lang="es-ES" b="1" dirty="0"/>
          </a:p>
        </p:txBody>
      </p:sp>
      <p:pic>
        <p:nvPicPr>
          <p:cNvPr id="4" name="Imagen 3" descr="Imagen que contiene gráficos vectoriales&#10;&#10;Descripción generada con confianza alta">
            <a:extLst>
              <a:ext uri="{FF2B5EF4-FFF2-40B4-BE49-F238E27FC236}">
                <a16:creationId xmlns:a16="http://schemas.microsoft.com/office/drawing/2014/main" xmlns="" id="{DE738D82-F07C-4379-8CE9-B58407635B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2839" y="153086"/>
            <a:ext cx="1086655" cy="804754"/>
          </a:xfrm>
          <a:prstGeom prst="rect">
            <a:avLst/>
          </a:prstGeom>
        </p:spPr>
      </p:pic>
      <p:sp>
        <p:nvSpPr>
          <p:cNvPr id="5" name="CuadroTexto 4">
            <a:extLst>
              <a:ext uri="{FF2B5EF4-FFF2-40B4-BE49-F238E27FC236}">
                <a16:creationId xmlns:a16="http://schemas.microsoft.com/office/drawing/2014/main" xmlns="" id="{D9BA2631-0EA5-43E2-AEC2-90D118D4E419}"/>
              </a:ext>
            </a:extLst>
          </p:cNvPr>
          <p:cNvSpPr txBox="1"/>
          <p:nvPr/>
        </p:nvSpPr>
        <p:spPr>
          <a:xfrm>
            <a:off x="10208302" y="957840"/>
            <a:ext cx="1983697" cy="215444"/>
          </a:xfrm>
          <a:prstGeom prst="rect">
            <a:avLst/>
          </a:prstGeom>
          <a:noFill/>
        </p:spPr>
        <p:txBody>
          <a:bodyPr wrap="square" rtlCol="0">
            <a:spAutoFit/>
          </a:bodyPr>
          <a:lstStyle/>
          <a:p>
            <a:r>
              <a:rPr lang="es-ES" sz="800" b="1" dirty="0">
                <a:solidFill>
                  <a:schemeClr val="accent1">
                    <a:lumMod val="50000"/>
                  </a:schemeClr>
                </a:solidFill>
              </a:rPr>
              <a:t>Colegio Oficial de Enfermería de Segovia</a:t>
            </a:r>
          </a:p>
        </p:txBody>
      </p:sp>
    </p:spTree>
    <p:extLst>
      <p:ext uri="{BB962C8B-B14F-4D97-AF65-F5344CB8AC3E}">
        <p14:creationId xmlns:p14="http://schemas.microsoft.com/office/powerpoint/2010/main" val="5341884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769D009D-C9A4-4E02-83A8-A5A54762D777}"/>
              </a:ext>
            </a:extLst>
          </p:cNvPr>
          <p:cNvSpPr>
            <a:spLocks noGrp="1"/>
          </p:cNvSpPr>
          <p:nvPr>
            <p:ph idx="1"/>
          </p:nvPr>
        </p:nvSpPr>
        <p:spPr>
          <a:xfrm>
            <a:off x="211569" y="-224589"/>
            <a:ext cx="11301558" cy="6055927"/>
          </a:xfrm>
        </p:spPr>
        <p:txBody>
          <a:bodyPr>
            <a:normAutofit/>
          </a:bodyPr>
          <a:lstStyle/>
          <a:p>
            <a:pPr marL="0" indent="0">
              <a:buNone/>
            </a:pPr>
            <a:endParaRPr lang="es-ES" sz="3000" b="1" dirty="0">
              <a:solidFill>
                <a:schemeClr val="accent1">
                  <a:lumMod val="50000"/>
                </a:schemeClr>
              </a:solidFill>
            </a:endParaRPr>
          </a:p>
          <a:p>
            <a:pPr marL="0" indent="0">
              <a:buNone/>
            </a:pPr>
            <a:r>
              <a:rPr lang="es-ES" b="1" dirty="0" smtClean="0">
                <a:solidFill>
                  <a:schemeClr val="accent1">
                    <a:lumMod val="50000"/>
                  </a:schemeClr>
                </a:solidFill>
              </a:rPr>
              <a:t>Posicionar </a:t>
            </a:r>
            <a:r>
              <a:rPr lang="es-ES" b="1" dirty="0">
                <a:solidFill>
                  <a:schemeClr val="accent1">
                    <a:lumMod val="50000"/>
                  </a:schemeClr>
                </a:solidFill>
              </a:rPr>
              <a:t>al colegio como referente de la profesión en la sociedad</a:t>
            </a:r>
          </a:p>
          <a:p>
            <a:pPr marL="0" lvl="0" indent="0">
              <a:buNone/>
            </a:pPr>
            <a:r>
              <a:rPr lang="es-ES" b="1" dirty="0" smtClean="0"/>
              <a:t>Notas </a:t>
            </a:r>
            <a:r>
              <a:rPr lang="es-ES" b="1" dirty="0"/>
              <a:t>de prensa, artículos en prensa y presencia en medios de </a:t>
            </a:r>
            <a:r>
              <a:rPr lang="es-ES" b="1" dirty="0" smtClean="0"/>
              <a:t>comunicación</a:t>
            </a:r>
            <a:endParaRPr lang="es-ES" b="1" dirty="0"/>
          </a:p>
        </p:txBody>
      </p:sp>
      <p:pic>
        <p:nvPicPr>
          <p:cNvPr id="4" name="Imagen 3" descr="Imagen que contiene gráficos vectoriales&#10;&#10;Descripción generada con confianza alta">
            <a:extLst>
              <a:ext uri="{FF2B5EF4-FFF2-40B4-BE49-F238E27FC236}">
                <a16:creationId xmlns:a16="http://schemas.microsoft.com/office/drawing/2014/main" xmlns="" id="{DE738D82-F07C-4379-8CE9-B58407635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3804" y="153086"/>
            <a:ext cx="1068480" cy="791294"/>
          </a:xfrm>
          <a:prstGeom prst="rect">
            <a:avLst/>
          </a:prstGeom>
        </p:spPr>
      </p:pic>
      <p:sp>
        <p:nvSpPr>
          <p:cNvPr id="5" name="CuadroTexto 4">
            <a:extLst>
              <a:ext uri="{FF2B5EF4-FFF2-40B4-BE49-F238E27FC236}">
                <a16:creationId xmlns:a16="http://schemas.microsoft.com/office/drawing/2014/main" xmlns="" id="{D9BA2631-0EA5-43E2-AEC2-90D118D4E419}"/>
              </a:ext>
            </a:extLst>
          </p:cNvPr>
          <p:cNvSpPr txBox="1"/>
          <p:nvPr/>
        </p:nvSpPr>
        <p:spPr>
          <a:xfrm>
            <a:off x="10193311" y="944380"/>
            <a:ext cx="1998688" cy="215444"/>
          </a:xfrm>
          <a:prstGeom prst="rect">
            <a:avLst/>
          </a:prstGeom>
          <a:noFill/>
        </p:spPr>
        <p:txBody>
          <a:bodyPr wrap="square" rtlCol="0">
            <a:spAutoFit/>
          </a:bodyPr>
          <a:lstStyle/>
          <a:p>
            <a:r>
              <a:rPr lang="es-ES" sz="800" b="1" dirty="0">
                <a:solidFill>
                  <a:schemeClr val="accent1">
                    <a:lumMod val="50000"/>
                  </a:schemeClr>
                </a:solidFill>
              </a:rPr>
              <a:t>Colegio Oficial de Enfermería de Segovia</a:t>
            </a:r>
          </a:p>
        </p:txBody>
      </p:sp>
      <p:sp>
        <p:nvSpPr>
          <p:cNvPr id="2" name="Rectángulo 1"/>
          <p:cNvSpPr/>
          <p:nvPr/>
        </p:nvSpPr>
        <p:spPr>
          <a:xfrm>
            <a:off x="211568" y="1593273"/>
            <a:ext cx="10916475" cy="7637988"/>
          </a:xfrm>
          <a:prstGeom prst="rect">
            <a:avLst/>
          </a:prstGeom>
        </p:spPr>
        <p:txBody>
          <a:bodyPr wrap="square">
            <a:spAutoFit/>
          </a:bodyPr>
          <a:lstStyle/>
          <a:p>
            <a:pPr lvl="1"/>
            <a:endParaRPr lang="es-ES" dirty="0" smtClean="0"/>
          </a:p>
          <a:p>
            <a:pPr lvl="1"/>
            <a:r>
              <a:rPr lang="es-ES" dirty="0" smtClean="0"/>
              <a:t>El </a:t>
            </a:r>
            <a:r>
              <a:rPr lang="es-ES" dirty="0"/>
              <a:t>Colegio de Enfermería muestra su desacuerdo y rechazo a la propuesta de creación de un grado de supervisión </a:t>
            </a:r>
            <a:r>
              <a:rPr lang="es-ES" dirty="0" err="1"/>
              <a:t>socioasistencial</a:t>
            </a:r>
            <a:r>
              <a:rPr lang="es-ES" dirty="0"/>
              <a:t> en residencias  en  Abril de 2021, apareciendo publicada en los siguientes medios de comunicación</a:t>
            </a:r>
            <a:r>
              <a:rPr lang="es-ES" dirty="0" smtClean="0"/>
              <a:t>:</a:t>
            </a:r>
          </a:p>
          <a:p>
            <a:pPr lvl="1"/>
            <a:endParaRPr lang="es-ES" dirty="0"/>
          </a:p>
          <a:p>
            <a:pPr marL="742950" lvl="1" indent="-285750">
              <a:buFont typeface="Arial" panose="020B0604020202020204" pitchFamily="34" charset="0"/>
              <a:buChar char="•"/>
            </a:pPr>
            <a:r>
              <a:rPr lang="es-ES" u="sng" dirty="0">
                <a:hlinkClick r:id="rId3"/>
              </a:rPr>
              <a:t>https://www.eldiasegovia.es/Noticia/z6299074d-f28a-9cca-cb31e4fdec5971f6/202104/Rechazo-al-ciclo-formativo-de-supervision-en-residencias</a:t>
            </a:r>
            <a:r>
              <a:rPr lang="es-ES" dirty="0"/>
              <a:t>	</a:t>
            </a:r>
            <a:endParaRPr lang="es-ES" dirty="0" smtClean="0"/>
          </a:p>
          <a:p>
            <a:pPr lvl="1"/>
            <a:endParaRPr lang="es-ES" dirty="0"/>
          </a:p>
          <a:p>
            <a:pPr lvl="1"/>
            <a:r>
              <a:rPr lang="es-ES" dirty="0"/>
              <a:t>Día Internacional de la Enfermería en  Mayo de  2021, apareciendo publicada en los siguientes medios de comunicación</a:t>
            </a:r>
            <a:r>
              <a:rPr lang="es-ES" dirty="0" smtClean="0"/>
              <a:t>:</a:t>
            </a:r>
          </a:p>
          <a:p>
            <a:pPr lvl="1"/>
            <a:endParaRPr lang="es-ES" dirty="0"/>
          </a:p>
          <a:p>
            <a:pPr marL="800100" lvl="1" indent="-342900">
              <a:buFont typeface="+mj-lt"/>
              <a:buAutoNum type="arabicPeriod"/>
            </a:pPr>
            <a:r>
              <a:rPr lang="es-ES" u="sng" dirty="0">
                <a:hlinkClick r:id="rId4"/>
              </a:rPr>
              <a:t>http://</a:t>
            </a:r>
            <a:r>
              <a:rPr lang="es-ES" u="sng" dirty="0" smtClean="0">
                <a:hlinkClick r:id="rId4"/>
              </a:rPr>
              <a:t>segovia247.es/art/2488/dia-internacional-de-la-enfermeria-2021-en-segovia</a:t>
            </a:r>
            <a:endParaRPr lang="es-ES" dirty="0"/>
          </a:p>
          <a:p>
            <a:pPr marL="800100" lvl="1" indent="-342900">
              <a:buFont typeface="+mj-lt"/>
              <a:buAutoNum type="arabicPeriod"/>
            </a:pPr>
            <a:r>
              <a:rPr lang="es-ES" u="sng" dirty="0" smtClean="0">
                <a:hlinkClick r:id="rId5"/>
              </a:rPr>
              <a:t>https</a:t>
            </a:r>
            <a:r>
              <a:rPr lang="es-ES" u="sng" dirty="0">
                <a:hlinkClick r:id="rId5"/>
              </a:rPr>
              <a:t>://</a:t>
            </a:r>
            <a:r>
              <a:rPr lang="es-ES" u="sng" dirty="0" smtClean="0">
                <a:hlinkClick r:id="rId5"/>
              </a:rPr>
              <a:t>segoviaudaz.es/el-colegio-de-enfermeria-de-segovia-destaca-que-son-el-corazon-del-sistema-sanitario-y-social/</a:t>
            </a:r>
            <a:endParaRPr lang="es-ES" dirty="0"/>
          </a:p>
          <a:p>
            <a:pPr marL="800100" lvl="1" indent="-342900">
              <a:buFont typeface="+mj-lt"/>
              <a:buAutoNum type="arabicPeriod"/>
            </a:pPr>
            <a:r>
              <a:rPr lang="es-ES" u="sng" dirty="0" smtClean="0">
                <a:hlinkClick r:id="rId6"/>
              </a:rPr>
              <a:t>https</a:t>
            </a:r>
            <a:r>
              <a:rPr lang="es-ES" u="sng" dirty="0">
                <a:hlinkClick r:id="rId6"/>
              </a:rPr>
              <a:t>://</a:t>
            </a:r>
            <a:r>
              <a:rPr lang="es-ES" u="sng" dirty="0" smtClean="0">
                <a:hlinkClick r:id="rId6"/>
              </a:rPr>
              <a:t>segoviaudaz.es/manana-se-celebra-el-dia-de-la-enfermeria/</a:t>
            </a:r>
            <a:endParaRPr lang="es-ES" dirty="0"/>
          </a:p>
          <a:p>
            <a:pPr marL="800100" lvl="1" indent="-342900">
              <a:buFont typeface="+mj-lt"/>
              <a:buAutoNum type="arabicPeriod"/>
            </a:pPr>
            <a:r>
              <a:rPr lang="es-ES" u="sng" dirty="0" smtClean="0">
                <a:hlinkClick r:id="rId7"/>
              </a:rPr>
              <a:t>https</a:t>
            </a:r>
            <a:r>
              <a:rPr lang="es-ES" u="sng" dirty="0">
                <a:hlinkClick r:id="rId7"/>
              </a:rPr>
              <a:t>://www.larazon.es/castillayleon/20210512/idcmstd7gne7njvy7qdhywjzay.html</a:t>
            </a:r>
            <a:endParaRPr lang="es-ES" dirty="0"/>
          </a:p>
          <a:p>
            <a:pPr marL="742950" indent="-285750" algn="just">
              <a:spcAft>
                <a:spcPts val="985"/>
              </a:spcAft>
              <a:buFont typeface="Arial" panose="020B0604020202020204" pitchFamily="34" charset="0"/>
              <a:buChar char="•"/>
            </a:pPr>
            <a:endParaRPr lang="es-ES" u="sng" dirty="0" smtClean="0">
              <a:solidFill>
                <a:srgbClr val="000000"/>
              </a:solidFill>
              <a:latin typeface="Calibri" panose="020F0502020204030204" pitchFamily="34" charset="0"/>
              <a:ea typeface="Calibri" panose="020F0502020204030204" pitchFamily="34" charset="0"/>
            </a:endParaRPr>
          </a:p>
          <a:p>
            <a:pPr marL="742950" indent="-285750" algn="just">
              <a:spcAft>
                <a:spcPts val="985"/>
              </a:spcAft>
              <a:buFont typeface="Arial" panose="020B0604020202020204" pitchFamily="34" charset="0"/>
              <a:buChar char="•"/>
            </a:pPr>
            <a:endParaRPr lang="es-ES" u="sng" dirty="0">
              <a:solidFill>
                <a:srgbClr val="000000"/>
              </a:solidFill>
              <a:latin typeface="Calibri" panose="020F0502020204030204" pitchFamily="34" charset="0"/>
              <a:ea typeface="Calibri" panose="020F0502020204030204" pitchFamily="34" charset="0"/>
            </a:endParaRPr>
          </a:p>
          <a:p>
            <a:pPr marL="742950" indent="-285750" algn="just">
              <a:spcAft>
                <a:spcPts val="985"/>
              </a:spcAft>
              <a:buFont typeface="Arial" panose="020B0604020202020204" pitchFamily="34" charset="0"/>
              <a:buChar char="•"/>
            </a:pPr>
            <a:endParaRPr lang="es-ES" u="sng" dirty="0" smtClean="0">
              <a:solidFill>
                <a:srgbClr val="000000"/>
              </a:solidFill>
              <a:latin typeface="Calibri" panose="020F0502020204030204" pitchFamily="34" charset="0"/>
              <a:ea typeface="Calibri" panose="020F0502020204030204" pitchFamily="34" charset="0"/>
            </a:endParaRPr>
          </a:p>
          <a:p>
            <a:pPr marL="742950" indent="-285750" algn="just">
              <a:spcAft>
                <a:spcPts val="985"/>
              </a:spcAft>
              <a:buFont typeface="Arial" panose="020B0604020202020204" pitchFamily="34" charset="0"/>
              <a:buChar char="•"/>
            </a:pPr>
            <a:endParaRPr lang="es-ES" u="sng" dirty="0">
              <a:solidFill>
                <a:srgbClr val="000000"/>
              </a:solidFill>
              <a:latin typeface="Calibri" panose="020F0502020204030204" pitchFamily="34" charset="0"/>
              <a:ea typeface="Calibri" panose="020F0502020204030204" pitchFamily="34" charset="0"/>
            </a:endParaRPr>
          </a:p>
          <a:p>
            <a:pPr marL="742950" indent="-285750" algn="just">
              <a:spcAft>
                <a:spcPts val="985"/>
              </a:spcAft>
              <a:buFont typeface="Arial" panose="020B0604020202020204" pitchFamily="34" charset="0"/>
              <a:buChar char="•"/>
            </a:pPr>
            <a:endParaRPr lang="es-ES" u="sng" dirty="0" smtClean="0">
              <a:solidFill>
                <a:srgbClr val="000000"/>
              </a:solidFill>
              <a:latin typeface="Calibri" panose="020F0502020204030204" pitchFamily="34" charset="0"/>
              <a:ea typeface="Calibri" panose="020F0502020204030204" pitchFamily="34" charset="0"/>
            </a:endParaRPr>
          </a:p>
          <a:p>
            <a:pPr marL="742950" indent="-285750" algn="just">
              <a:spcAft>
                <a:spcPts val="985"/>
              </a:spcAft>
              <a:buFont typeface="Arial" panose="020B0604020202020204" pitchFamily="34" charset="0"/>
              <a:buChar char="•"/>
            </a:pPr>
            <a:endParaRPr lang="es-ES" u="sng" dirty="0">
              <a:solidFill>
                <a:srgbClr val="000000"/>
              </a:solidFill>
              <a:latin typeface="Calibri" panose="020F0502020204030204" pitchFamily="34" charset="0"/>
              <a:ea typeface="Calibri" panose="020F0502020204030204" pitchFamily="34" charset="0"/>
            </a:endParaRPr>
          </a:p>
          <a:p>
            <a:pPr marL="742950" indent="-285750" algn="just">
              <a:spcAft>
                <a:spcPts val="985"/>
              </a:spcAft>
              <a:buFont typeface="Arial" panose="020B0604020202020204" pitchFamily="34" charset="0"/>
              <a:buChar char="•"/>
            </a:pPr>
            <a:endParaRPr lang="es-ES" u="sng" dirty="0" smtClean="0">
              <a:solidFill>
                <a:srgbClr val="000000"/>
              </a:solidFill>
              <a:latin typeface="Calibri" panose="020F0502020204030204" pitchFamily="34" charset="0"/>
              <a:ea typeface="Calibri" panose="020F0502020204030204" pitchFamily="34" charset="0"/>
            </a:endParaRPr>
          </a:p>
          <a:p>
            <a:pPr marL="742950" indent="-285750" algn="just">
              <a:spcAft>
                <a:spcPts val="985"/>
              </a:spcAft>
              <a:buFont typeface="Arial" panose="020B0604020202020204" pitchFamily="34" charset="0"/>
              <a:buChar char="•"/>
            </a:pPr>
            <a:endParaRPr lang="es-ES" dirty="0">
              <a:solidFill>
                <a:srgbClr val="00000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556801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769D009D-C9A4-4E02-83A8-A5A54762D777}"/>
              </a:ext>
            </a:extLst>
          </p:cNvPr>
          <p:cNvSpPr>
            <a:spLocks noGrp="1"/>
          </p:cNvSpPr>
          <p:nvPr>
            <p:ph idx="1"/>
          </p:nvPr>
        </p:nvSpPr>
        <p:spPr>
          <a:xfrm>
            <a:off x="505431" y="385011"/>
            <a:ext cx="11301558" cy="6055927"/>
          </a:xfrm>
        </p:spPr>
        <p:txBody>
          <a:bodyPr>
            <a:normAutofit/>
          </a:bodyPr>
          <a:lstStyle/>
          <a:p>
            <a:pPr marL="0" indent="0">
              <a:buNone/>
            </a:pPr>
            <a:r>
              <a:rPr lang="es-ES" sz="2400" b="1" dirty="0" smtClean="0">
                <a:solidFill>
                  <a:schemeClr val="accent1">
                    <a:lumMod val="50000"/>
                  </a:schemeClr>
                </a:solidFill>
              </a:rPr>
              <a:t>Posicionar </a:t>
            </a:r>
            <a:r>
              <a:rPr lang="es-ES" sz="2400" b="1" dirty="0">
                <a:solidFill>
                  <a:schemeClr val="accent1">
                    <a:lumMod val="50000"/>
                  </a:schemeClr>
                </a:solidFill>
              </a:rPr>
              <a:t>al colegio como referente de la profesión en la sociedad</a:t>
            </a:r>
          </a:p>
          <a:p>
            <a:pPr marL="0" lvl="0" indent="0">
              <a:buNone/>
            </a:pPr>
            <a:r>
              <a:rPr lang="es-ES" b="1" dirty="0"/>
              <a:t>Notas de prensa, artículos en prensa y presencia en medios de </a:t>
            </a:r>
            <a:r>
              <a:rPr lang="es-ES" b="1" dirty="0" smtClean="0"/>
              <a:t>comunicación</a:t>
            </a:r>
            <a:endParaRPr lang="es-ES" b="1" dirty="0"/>
          </a:p>
        </p:txBody>
      </p:sp>
      <p:pic>
        <p:nvPicPr>
          <p:cNvPr id="4" name="Imagen 3" descr="Imagen que contiene gráficos vectoriales&#10;&#10;Descripción generada con confianza alta">
            <a:extLst>
              <a:ext uri="{FF2B5EF4-FFF2-40B4-BE49-F238E27FC236}">
                <a16:creationId xmlns:a16="http://schemas.microsoft.com/office/drawing/2014/main" xmlns="" id="{DE738D82-F07C-4379-8CE9-B58407635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3804" y="153086"/>
            <a:ext cx="1068480" cy="791294"/>
          </a:xfrm>
          <a:prstGeom prst="rect">
            <a:avLst/>
          </a:prstGeom>
        </p:spPr>
      </p:pic>
      <p:sp>
        <p:nvSpPr>
          <p:cNvPr id="5" name="CuadroTexto 4">
            <a:extLst>
              <a:ext uri="{FF2B5EF4-FFF2-40B4-BE49-F238E27FC236}">
                <a16:creationId xmlns:a16="http://schemas.microsoft.com/office/drawing/2014/main" xmlns="" id="{D9BA2631-0EA5-43E2-AEC2-90D118D4E419}"/>
              </a:ext>
            </a:extLst>
          </p:cNvPr>
          <p:cNvSpPr txBox="1"/>
          <p:nvPr/>
        </p:nvSpPr>
        <p:spPr>
          <a:xfrm>
            <a:off x="10128700" y="918942"/>
            <a:ext cx="1998688" cy="215444"/>
          </a:xfrm>
          <a:prstGeom prst="rect">
            <a:avLst/>
          </a:prstGeom>
          <a:noFill/>
        </p:spPr>
        <p:txBody>
          <a:bodyPr wrap="square" rtlCol="0">
            <a:spAutoFit/>
          </a:bodyPr>
          <a:lstStyle/>
          <a:p>
            <a:r>
              <a:rPr lang="es-ES" sz="800" b="1" dirty="0">
                <a:solidFill>
                  <a:schemeClr val="accent1">
                    <a:lumMod val="50000"/>
                  </a:schemeClr>
                </a:solidFill>
              </a:rPr>
              <a:t>Colegio Oficial de Enfermería de Segovia</a:t>
            </a:r>
          </a:p>
        </p:txBody>
      </p:sp>
      <p:sp>
        <p:nvSpPr>
          <p:cNvPr id="6" name="Rectángulo 5"/>
          <p:cNvSpPr/>
          <p:nvPr/>
        </p:nvSpPr>
        <p:spPr>
          <a:xfrm>
            <a:off x="304800" y="2147455"/>
            <a:ext cx="11822588" cy="4394536"/>
          </a:xfrm>
          <a:prstGeom prst="rect">
            <a:avLst/>
          </a:prstGeom>
        </p:spPr>
        <p:txBody>
          <a:bodyPr wrap="square">
            <a:spAutoFit/>
          </a:bodyPr>
          <a:lstStyle/>
          <a:p>
            <a:pPr lvl="0" algn="just">
              <a:lnSpc>
                <a:spcPct val="107000"/>
              </a:lnSpc>
              <a:spcAft>
                <a:spcPts val="0"/>
              </a:spcAft>
            </a:pPr>
            <a:r>
              <a:rPr lang="es-ES" b="1" dirty="0">
                <a:latin typeface="Calibri" panose="020F0502020204030204" pitchFamily="34" charset="0"/>
                <a:ea typeface="Calibri" panose="020F0502020204030204" pitchFamily="34" charset="0"/>
                <a:cs typeface="Times New Roman" panose="02020603050405020304" pitchFamily="18" charset="0"/>
              </a:rPr>
              <a:t>Aprobación  por la  UVA del Grado de enfermería en Segovia:</a:t>
            </a:r>
            <a:endParaRPr lang="es-ES" sz="1600" b="1"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 </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es-ES" b="1" dirty="0">
                <a:latin typeface="Calibri" panose="020F0502020204030204" pitchFamily="34" charset="0"/>
                <a:ea typeface="Calibri" panose="020F0502020204030204" pitchFamily="34" charset="0"/>
                <a:cs typeface="Times New Roman" panose="02020603050405020304" pitchFamily="18" charset="0"/>
              </a:rPr>
              <a:t> Julio de 2021:</a:t>
            </a:r>
            <a:endParaRPr lang="es-ES" sz="1600" b="1"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 </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marL="800100" indent="-342900" algn="just">
              <a:lnSpc>
                <a:spcPct val="107000"/>
              </a:lnSpc>
              <a:spcAft>
                <a:spcPts val="0"/>
              </a:spcAft>
              <a:buFont typeface="+mj-lt"/>
              <a:buAutoNum type="arabicPeriod"/>
            </a:pPr>
            <a:r>
              <a:rPr lang="es-ES"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a:t>
            </a:r>
            <a:r>
              <a:rPr lang="es-ES"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www.elnortedecastilla.es/segovia/junta-avanza-presente-20210726143702-nt.html</a:t>
            </a:r>
            <a:endParaRPr lang="es-ES" sz="1600" dirty="0" smtClean="0">
              <a:latin typeface="Calibri" panose="020F0502020204030204" pitchFamily="34" charset="0"/>
              <a:ea typeface="Calibri" panose="020F0502020204030204" pitchFamily="34" charset="0"/>
              <a:cs typeface="Times New Roman" panose="02020603050405020304" pitchFamily="18" charset="0"/>
            </a:endParaRPr>
          </a:p>
          <a:p>
            <a:pPr marL="800100" indent="-342900" algn="just">
              <a:lnSpc>
                <a:spcPct val="107000"/>
              </a:lnSpc>
              <a:spcAft>
                <a:spcPts val="0"/>
              </a:spcAft>
              <a:buFont typeface="+mj-lt"/>
              <a:buAutoNum type="arabicPeriod"/>
            </a:pPr>
            <a:r>
              <a:rPr lang="es-ES"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https</a:t>
            </a:r>
            <a:r>
              <a:rPr lang="es-ES"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a:t>
            </a:r>
            <a:r>
              <a:rPr lang="es-ES"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www.eladelantado.com/segovia/la-uva-aprueba-la-creacion-de-una-seccion-de-enfermeria/</a:t>
            </a:r>
            <a:endParaRPr lang="es-ES" sz="1600" dirty="0" smtClean="0">
              <a:latin typeface="Calibri" panose="020F0502020204030204" pitchFamily="34" charset="0"/>
              <a:ea typeface="Calibri" panose="020F0502020204030204" pitchFamily="34" charset="0"/>
              <a:cs typeface="Times New Roman" panose="02020603050405020304" pitchFamily="18" charset="0"/>
            </a:endParaRPr>
          </a:p>
          <a:p>
            <a:pPr marL="800100" indent="-342900" algn="just">
              <a:lnSpc>
                <a:spcPct val="107000"/>
              </a:lnSpc>
              <a:spcAft>
                <a:spcPts val="0"/>
              </a:spcAft>
              <a:buFont typeface="+mj-lt"/>
              <a:buAutoNum type="arabicPeriod"/>
            </a:pPr>
            <a:r>
              <a:rPr lang="es-ES"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https</a:t>
            </a:r>
            <a:r>
              <a:rPr lang="es-ES"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a:t>
            </a:r>
            <a:r>
              <a:rPr lang="es-ES"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www.acueducto2.com/junta-y-uva-preven-abrir-la-escuela-de-enfermeria-de-segovia-el-curso-2022-2023/119865</a:t>
            </a:r>
            <a:endParaRPr lang="es-ES" sz="1600" dirty="0" smtClean="0">
              <a:latin typeface="Calibri" panose="020F0502020204030204" pitchFamily="34" charset="0"/>
              <a:ea typeface="Calibri" panose="020F0502020204030204" pitchFamily="34" charset="0"/>
              <a:cs typeface="Times New Roman" panose="02020603050405020304" pitchFamily="18" charset="0"/>
            </a:endParaRPr>
          </a:p>
          <a:p>
            <a:pPr marL="800100" indent="-342900" algn="just">
              <a:lnSpc>
                <a:spcPct val="107000"/>
              </a:lnSpc>
              <a:spcAft>
                <a:spcPts val="0"/>
              </a:spcAft>
              <a:buFont typeface="+mj-lt"/>
              <a:buAutoNum type="arabicPeriod"/>
            </a:pPr>
            <a:r>
              <a:rPr lang="es-ES"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6"/>
              </a:rPr>
              <a:t>https</a:t>
            </a:r>
            <a:r>
              <a:rPr lang="es-ES"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6"/>
              </a:rPr>
              <a:t>://diarioenfermero.es/segovia-dejara-de-ser-la-unica-provincia-sin-facultad-de-enfermeria</a:t>
            </a:r>
            <a:r>
              <a:rPr lang="es-ES"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6"/>
              </a:rPr>
              <a:t>/</a:t>
            </a:r>
            <a:endParaRPr lang="es-ES"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800100" indent="-342900" algn="just">
              <a:lnSpc>
                <a:spcPct val="107000"/>
              </a:lnSpc>
              <a:spcAft>
                <a:spcPts val="0"/>
              </a:spcAft>
              <a:buFont typeface="+mj-lt"/>
              <a:buAutoNum type="arabicPeriod"/>
            </a:pPr>
            <a:endParaRPr lang="es-ES" sz="16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lvl="1"/>
            <a:r>
              <a:rPr lang="es-ES" b="1" dirty="0"/>
              <a:t>En agosto de 2021</a:t>
            </a:r>
            <a:r>
              <a:rPr lang="es-ES" b="1" dirty="0" smtClean="0"/>
              <a:t>:</a:t>
            </a:r>
          </a:p>
          <a:p>
            <a:pPr lvl="1"/>
            <a:endParaRPr lang="es-ES" b="1" dirty="0"/>
          </a:p>
          <a:p>
            <a:pPr lvl="1"/>
            <a:r>
              <a:rPr lang="es-ES" u="sng" dirty="0">
                <a:hlinkClick r:id="rId7"/>
              </a:rPr>
              <a:t>https://www.eldiasegovia.es/Noticia/Z1C3C7957-D2AF-8AF7-6B3039FBE43AC61E/202108/El-Grado-de-Enfermeria-podra-empezar-el-curso-2022-2023</a:t>
            </a:r>
            <a:endParaRPr lang="es-ES" dirty="0"/>
          </a:p>
          <a:p>
            <a:pPr marL="800100" indent="-342900" algn="just">
              <a:lnSpc>
                <a:spcPct val="107000"/>
              </a:lnSpc>
              <a:spcAft>
                <a:spcPts val="0"/>
              </a:spcAft>
              <a:buFont typeface="+mj-lt"/>
              <a:buAutoNum type="arabicPeriod"/>
            </a:pP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68964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769D009D-C9A4-4E02-83A8-A5A54762D777}"/>
              </a:ext>
            </a:extLst>
          </p:cNvPr>
          <p:cNvSpPr>
            <a:spLocks noGrp="1"/>
          </p:cNvSpPr>
          <p:nvPr>
            <p:ph idx="1"/>
          </p:nvPr>
        </p:nvSpPr>
        <p:spPr>
          <a:xfrm>
            <a:off x="505431" y="385011"/>
            <a:ext cx="11301558" cy="6055927"/>
          </a:xfrm>
        </p:spPr>
        <p:txBody>
          <a:bodyPr>
            <a:normAutofit/>
          </a:bodyPr>
          <a:lstStyle/>
          <a:p>
            <a:pPr marL="0" indent="0">
              <a:buNone/>
            </a:pPr>
            <a:r>
              <a:rPr lang="es-ES" sz="2400" b="1" dirty="0" smtClean="0">
                <a:solidFill>
                  <a:schemeClr val="accent1">
                    <a:lumMod val="50000"/>
                  </a:schemeClr>
                </a:solidFill>
              </a:rPr>
              <a:t>Posicionar </a:t>
            </a:r>
            <a:r>
              <a:rPr lang="es-ES" sz="2400" b="1" dirty="0">
                <a:solidFill>
                  <a:schemeClr val="accent1">
                    <a:lumMod val="50000"/>
                  </a:schemeClr>
                </a:solidFill>
              </a:rPr>
              <a:t>al colegio como referente de la profesión en la sociedad</a:t>
            </a:r>
          </a:p>
          <a:p>
            <a:pPr marL="0" lvl="0" indent="0">
              <a:buNone/>
            </a:pPr>
            <a:r>
              <a:rPr lang="es-ES" b="1" dirty="0"/>
              <a:t>Notas de prensa, artículos en prensa y presencia en medios de </a:t>
            </a:r>
            <a:r>
              <a:rPr lang="es-ES" b="1" dirty="0" smtClean="0"/>
              <a:t>comunicación</a:t>
            </a:r>
            <a:endParaRPr lang="es-ES" b="1" dirty="0"/>
          </a:p>
        </p:txBody>
      </p:sp>
      <p:pic>
        <p:nvPicPr>
          <p:cNvPr id="4" name="Imagen 3" descr="Imagen que contiene gráficos vectoriales&#10;&#10;Descripción generada con confianza alta">
            <a:extLst>
              <a:ext uri="{FF2B5EF4-FFF2-40B4-BE49-F238E27FC236}">
                <a16:creationId xmlns:a16="http://schemas.microsoft.com/office/drawing/2014/main" xmlns="" id="{DE738D82-F07C-4379-8CE9-B58407635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3804" y="153086"/>
            <a:ext cx="1068480" cy="791294"/>
          </a:xfrm>
          <a:prstGeom prst="rect">
            <a:avLst/>
          </a:prstGeom>
        </p:spPr>
      </p:pic>
      <p:sp>
        <p:nvSpPr>
          <p:cNvPr id="5" name="CuadroTexto 4">
            <a:extLst>
              <a:ext uri="{FF2B5EF4-FFF2-40B4-BE49-F238E27FC236}">
                <a16:creationId xmlns:a16="http://schemas.microsoft.com/office/drawing/2014/main" xmlns="" id="{D9BA2631-0EA5-43E2-AEC2-90D118D4E419}"/>
              </a:ext>
            </a:extLst>
          </p:cNvPr>
          <p:cNvSpPr txBox="1"/>
          <p:nvPr/>
        </p:nvSpPr>
        <p:spPr>
          <a:xfrm>
            <a:off x="10128700" y="918942"/>
            <a:ext cx="1998688" cy="215444"/>
          </a:xfrm>
          <a:prstGeom prst="rect">
            <a:avLst/>
          </a:prstGeom>
          <a:noFill/>
        </p:spPr>
        <p:txBody>
          <a:bodyPr wrap="square" rtlCol="0">
            <a:spAutoFit/>
          </a:bodyPr>
          <a:lstStyle/>
          <a:p>
            <a:r>
              <a:rPr lang="es-ES" sz="800" b="1" dirty="0">
                <a:solidFill>
                  <a:schemeClr val="accent1">
                    <a:lumMod val="50000"/>
                  </a:schemeClr>
                </a:solidFill>
              </a:rPr>
              <a:t>Colegio Oficial de Enfermería de Segovia</a:t>
            </a:r>
          </a:p>
        </p:txBody>
      </p:sp>
      <p:sp>
        <p:nvSpPr>
          <p:cNvPr id="2" name="Rectángulo 1"/>
          <p:cNvSpPr/>
          <p:nvPr/>
        </p:nvSpPr>
        <p:spPr>
          <a:xfrm>
            <a:off x="185032" y="1752836"/>
            <a:ext cx="8958968" cy="3912161"/>
          </a:xfrm>
          <a:prstGeom prst="rect">
            <a:avLst/>
          </a:prstGeom>
        </p:spPr>
        <p:txBody>
          <a:bodyPr wrap="square">
            <a:spAutoFit/>
          </a:bodyPr>
          <a:lstStyle/>
          <a:p>
            <a:pPr marL="457200" algn="just">
              <a:lnSpc>
                <a:spcPct val="107000"/>
              </a:lnSpc>
              <a:spcAft>
                <a:spcPts val="0"/>
              </a:spcAft>
            </a:pPr>
            <a:endParaRPr lang="es-ES" dirty="0" smtClean="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es-ES" b="1" dirty="0" smtClean="0">
                <a:latin typeface="Calibri" panose="020F0502020204030204" pitchFamily="34" charset="0"/>
                <a:ea typeface="Calibri" panose="020F0502020204030204" pitchFamily="34" charset="0"/>
                <a:cs typeface="Times New Roman" panose="02020603050405020304" pitchFamily="18" charset="0"/>
              </a:rPr>
              <a:t>Octubre </a:t>
            </a:r>
            <a:r>
              <a:rPr lang="es-ES" b="1" dirty="0">
                <a:latin typeface="Calibri" panose="020F0502020204030204" pitchFamily="34" charset="0"/>
                <a:ea typeface="Calibri" panose="020F0502020204030204" pitchFamily="34" charset="0"/>
                <a:cs typeface="Times New Roman" panose="02020603050405020304" pitchFamily="18" charset="0"/>
              </a:rPr>
              <a:t>de 2021</a:t>
            </a:r>
            <a:r>
              <a:rPr lang="es-ES" b="1" dirty="0" smtClean="0">
                <a:latin typeface="Calibri" panose="020F0502020204030204" pitchFamily="34" charset="0"/>
                <a:ea typeface="Calibri" panose="020F0502020204030204" pitchFamily="34" charset="0"/>
                <a:cs typeface="Times New Roman" panose="02020603050405020304" pitchFamily="18" charset="0"/>
              </a:rPr>
              <a:t>:</a:t>
            </a:r>
          </a:p>
          <a:p>
            <a:pPr marL="457200" algn="just">
              <a:lnSpc>
                <a:spcPct val="107000"/>
              </a:lnSpc>
              <a:spcAft>
                <a:spcPts val="0"/>
              </a:spcAft>
            </a:pPr>
            <a:endParaRPr lang="es-ES" sz="1600" b="1"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es-ES"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https://www.eladelantado.com/segovia/unanimidad-en-la-uva-para-implantar-la-sede-del-grado-en-enfermeria/</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 </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es-ES"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https://segoviaaldia.es/art/13775/primer-paso-para-implantar-los-estudios-de-enfermeria-en-segovia</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 </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es-ES"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https://elmirondesoria.es/cyl/castilla-y-leon/la-uva-aprueba-creacion-de-enfermeria-en-segovia</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 </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es-ES" dirty="0">
                <a:latin typeface="Calibri" panose="020F0502020204030204" pitchFamily="34" charset="0"/>
                <a:ea typeface="Calibri" panose="020F0502020204030204" pitchFamily="34" charset="0"/>
                <a:cs typeface="Times New Roman" panose="02020603050405020304" pitchFamily="18" charset="0"/>
              </a:rPr>
              <a:t>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10987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gráficos vectoriales&#10;&#10;Descripción generada con confianza alta">
            <a:extLst>
              <a:ext uri="{FF2B5EF4-FFF2-40B4-BE49-F238E27FC236}">
                <a16:creationId xmlns:a16="http://schemas.microsoft.com/office/drawing/2014/main" xmlns="" id="{DE738D82-F07C-4379-8CE9-B58407635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3235" y="0"/>
            <a:ext cx="1128765" cy="835940"/>
          </a:xfrm>
          <a:prstGeom prst="rect">
            <a:avLst/>
          </a:prstGeom>
        </p:spPr>
      </p:pic>
      <p:sp>
        <p:nvSpPr>
          <p:cNvPr id="3" name="Rectángulo 2"/>
          <p:cNvSpPr/>
          <p:nvPr/>
        </p:nvSpPr>
        <p:spPr>
          <a:xfrm>
            <a:off x="11063235" y="751301"/>
            <a:ext cx="2029767" cy="169277"/>
          </a:xfrm>
          <a:prstGeom prst="rect">
            <a:avLst/>
          </a:prstGeom>
        </p:spPr>
        <p:txBody>
          <a:bodyPr wrap="square">
            <a:spAutoFit/>
          </a:bodyPr>
          <a:lstStyle/>
          <a:p>
            <a:r>
              <a:rPr lang="es-ES" sz="500" b="1" dirty="0">
                <a:solidFill>
                  <a:schemeClr val="accent1">
                    <a:lumMod val="50000"/>
                  </a:schemeClr>
                </a:solidFill>
              </a:rPr>
              <a:t>Colegio Oficial de Enfermería de Segovia</a:t>
            </a:r>
          </a:p>
        </p:txBody>
      </p:sp>
      <p:sp>
        <p:nvSpPr>
          <p:cNvPr id="4" name="Rectángulo 3"/>
          <p:cNvSpPr/>
          <p:nvPr/>
        </p:nvSpPr>
        <p:spPr>
          <a:xfrm>
            <a:off x="191213" y="189608"/>
            <a:ext cx="11043139" cy="1384995"/>
          </a:xfrm>
          <a:prstGeom prst="rect">
            <a:avLst/>
          </a:prstGeom>
        </p:spPr>
        <p:txBody>
          <a:bodyPr wrap="square">
            <a:spAutoFit/>
          </a:bodyPr>
          <a:lstStyle/>
          <a:p>
            <a:endParaRPr lang="es-ES" b="1" dirty="0">
              <a:solidFill>
                <a:schemeClr val="accent1">
                  <a:lumMod val="50000"/>
                </a:schemeClr>
              </a:solidFill>
            </a:endParaRPr>
          </a:p>
          <a:p>
            <a:r>
              <a:rPr lang="es-ES" sz="2400" b="1" dirty="0">
                <a:solidFill>
                  <a:schemeClr val="accent1">
                    <a:lumMod val="50000"/>
                  </a:schemeClr>
                </a:solidFill>
              </a:rPr>
              <a:t>Con en objetivo de implicar y promulgar el sentido de pertenencia entre los colegiados:</a:t>
            </a:r>
            <a:r>
              <a:rPr lang="es-ES" b="1" dirty="0">
                <a:solidFill>
                  <a:schemeClr val="accent1">
                    <a:lumMod val="50000"/>
                  </a:schemeClr>
                </a:solidFill>
              </a:rPr>
              <a:t> </a:t>
            </a:r>
          </a:p>
          <a:p>
            <a:r>
              <a:rPr lang="es-ES" b="1" dirty="0">
                <a:solidFill>
                  <a:schemeClr val="accent1">
                    <a:lumMod val="50000"/>
                  </a:schemeClr>
                </a:solidFill>
              </a:rPr>
              <a:t>   </a:t>
            </a:r>
          </a:p>
        </p:txBody>
      </p:sp>
      <p:sp>
        <p:nvSpPr>
          <p:cNvPr id="6" name="Rectángulo redondeado 5"/>
          <p:cNvSpPr/>
          <p:nvPr/>
        </p:nvSpPr>
        <p:spPr>
          <a:xfrm>
            <a:off x="341115" y="1981200"/>
            <a:ext cx="11043139" cy="4267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ES" b="1" dirty="0"/>
              <a:t>Con el objetivo de implicar y promulgar el sentido de pertenencia entre los colegiados: </a:t>
            </a:r>
            <a:endParaRPr lang="es-ES" dirty="0"/>
          </a:p>
          <a:p>
            <a:pPr lvl="0"/>
            <a:r>
              <a:rPr lang="es-ES" dirty="0"/>
              <a:t>  </a:t>
            </a:r>
            <a:endParaRPr lang="es-ES" dirty="0" smtClean="0"/>
          </a:p>
          <a:p>
            <a:pPr marL="285750" lvl="0" indent="-285750">
              <a:buFont typeface="Arial" panose="020B0604020202020204" pitchFamily="34" charset="0"/>
              <a:buChar char="•"/>
            </a:pPr>
            <a:r>
              <a:rPr lang="es-ES" dirty="0" smtClean="0"/>
              <a:t>Se </a:t>
            </a:r>
            <a:r>
              <a:rPr lang="es-ES" dirty="0"/>
              <a:t>suspendió la Fiesta del Patrón de Enfermería: San Juan de Dios del día </a:t>
            </a:r>
            <a:r>
              <a:rPr lang="es-ES" dirty="0"/>
              <a:t>8</a:t>
            </a:r>
            <a:r>
              <a:rPr lang="es-ES" dirty="0" smtClean="0"/>
              <a:t> </a:t>
            </a:r>
            <a:r>
              <a:rPr lang="es-ES" dirty="0"/>
              <a:t>de </a:t>
            </a:r>
            <a:r>
              <a:rPr lang="es-ES" dirty="0" smtClean="0"/>
              <a:t>marzo.</a:t>
            </a:r>
          </a:p>
          <a:p>
            <a:pPr marL="285750" lvl="0" indent="-285750">
              <a:buFont typeface="Arial" panose="020B0604020202020204" pitchFamily="34" charset="0"/>
              <a:buChar char="•"/>
            </a:pPr>
            <a:r>
              <a:rPr lang="es-ES" dirty="0" smtClean="0"/>
              <a:t>Entregamos </a:t>
            </a:r>
            <a:r>
              <a:rPr lang="es-ES" dirty="0"/>
              <a:t>por </a:t>
            </a:r>
            <a:r>
              <a:rPr lang="es-ES" dirty="0" smtClean="0"/>
              <a:t>el día internacional de la enfermería </a:t>
            </a:r>
            <a:r>
              <a:rPr lang="es-ES" dirty="0" smtClean="0"/>
              <a:t> </a:t>
            </a:r>
            <a:r>
              <a:rPr lang="es-ES" dirty="0"/>
              <a:t>6</a:t>
            </a:r>
            <a:r>
              <a:rPr lang="es-ES" dirty="0" smtClean="0"/>
              <a:t>00 </a:t>
            </a:r>
            <a:r>
              <a:rPr lang="es-ES" dirty="0"/>
              <a:t>bolsas con un dibujo de Celia </a:t>
            </a:r>
            <a:r>
              <a:rPr lang="es-ES" dirty="0" smtClean="0"/>
              <a:t>Uve.</a:t>
            </a:r>
          </a:p>
          <a:p>
            <a:pPr marL="285750" lvl="0" indent="-285750">
              <a:buFont typeface="Arial" panose="020B0604020202020204" pitchFamily="34" charset="0"/>
              <a:buChar char="•"/>
            </a:pPr>
            <a:r>
              <a:rPr lang="es-ES" dirty="0" smtClean="0"/>
              <a:t>Entrega </a:t>
            </a:r>
            <a:r>
              <a:rPr lang="es-ES" dirty="0"/>
              <a:t>de regalo a las colegiadas jubiladas en el 2020 y </a:t>
            </a:r>
            <a:r>
              <a:rPr lang="es-ES" dirty="0" smtClean="0"/>
              <a:t>2021.</a:t>
            </a:r>
          </a:p>
          <a:p>
            <a:pPr marL="285750" lvl="0" indent="-285750">
              <a:buFont typeface="Arial" panose="020B0604020202020204" pitchFamily="34" charset="0"/>
              <a:buChar char="•"/>
            </a:pPr>
            <a:r>
              <a:rPr lang="es-ES" dirty="0" smtClean="0"/>
              <a:t>Además</a:t>
            </a:r>
            <a:r>
              <a:rPr lang="es-ES" dirty="0"/>
              <a:t>, coincidiendo con la terminación del tercer premio de la lotería de navidad sorteamos una cesta de navidad.</a:t>
            </a:r>
          </a:p>
        </p:txBody>
      </p:sp>
    </p:spTree>
    <p:extLst>
      <p:ext uri="{BB962C8B-B14F-4D97-AF65-F5344CB8AC3E}">
        <p14:creationId xmlns:p14="http://schemas.microsoft.com/office/powerpoint/2010/main" val="502973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4351DFE5-F63D-4BE0-BDA9-E3EB88F01AA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xmlns="" id="{3AA16612-ACD2-4A16-8F2B-4514FD6BF28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xmlns="" id="{EA68A6F9-273A-4F1A-968C-1E9ED15B26E4}"/>
              </a:ext>
            </a:extLst>
          </p:cNvPr>
          <p:cNvSpPr>
            <a:spLocks noGrp="1"/>
          </p:cNvSpPr>
          <p:nvPr>
            <p:ph type="title"/>
          </p:nvPr>
        </p:nvSpPr>
        <p:spPr>
          <a:xfrm>
            <a:off x="1179226" y="826680"/>
            <a:ext cx="9833548" cy="1325563"/>
          </a:xfrm>
        </p:spPr>
        <p:txBody>
          <a:bodyPr>
            <a:normAutofit/>
          </a:bodyPr>
          <a:lstStyle/>
          <a:p>
            <a:pPr algn="ctr"/>
            <a:r>
              <a:rPr lang="es-ES" sz="4000" b="1" dirty="0">
                <a:solidFill>
                  <a:srgbClr val="FFFFFF"/>
                </a:solidFill>
                <a:latin typeface="+mn-lt"/>
              </a:rPr>
              <a:t/>
            </a:r>
            <a:br>
              <a:rPr lang="es-ES" sz="4000" b="1" dirty="0">
                <a:solidFill>
                  <a:srgbClr val="FFFFFF"/>
                </a:solidFill>
                <a:latin typeface="+mn-lt"/>
              </a:rPr>
            </a:br>
            <a:r>
              <a:rPr lang="es-ES" sz="4000" b="1" dirty="0">
                <a:solidFill>
                  <a:srgbClr val="FFFFFF"/>
                </a:solidFill>
                <a:latin typeface="+mn-lt"/>
              </a:rPr>
              <a:t>DESAFÍOS  </a:t>
            </a:r>
            <a:r>
              <a:rPr lang="es-ES" sz="4000" b="1" dirty="0" smtClean="0">
                <a:solidFill>
                  <a:srgbClr val="FFFFFF"/>
                </a:solidFill>
                <a:latin typeface="+mn-lt"/>
              </a:rPr>
              <a:t>2022</a:t>
            </a:r>
            <a:endParaRPr lang="es-ES" sz="4000" b="1" dirty="0">
              <a:solidFill>
                <a:srgbClr val="FFFFFF"/>
              </a:solidFill>
              <a:latin typeface="+mn-lt"/>
            </a:endParaRPr>
          </a:p>
        </p:txBody>
      </p:sp>
      <p:sp>
        <p:nvSpPr>
          <p:cNvPr id="3" name="Marcador de contenido 2">
            <a:extLst>
              <a:ext uri="{FF2B5EF4-FFF2-40B4-BE49-F238E27FC236}">
                <a16:creationId xmlns:a16="http://schemas.microsoft.com/office/drawing/2014/main" xmlns="" id="{769D009D-C9A4-4E02-83A8-A5A54762D777}"/>
              </a:ext>
            </a:extLst>
          </p:cNvPr>
          <p:cNvSpPr>
            <a:spLocks noGrp="1"/>
          </p:cNvSpPr>
          <p:nvPr>
            <p:ph idx="1"/>
          </p:nvPr>
        </p:nvSpPr>
        <p:spPr>
          <a:xfrm>
            <a:off x="355601" y="3001945"/>
            <a:ext cx="11836399" cy="3458816"/>
          </a:xfrm>
        </p:spPr>
        <p:txBody>
          <a:bodyPr>
            <a:normAutofit/>
          </a:bodyPr>
          <a:lstStyle/>
          <a:p>
            <a:pPr>
              <a:buFont typeface="Wingdings" panose="05000000000000000000" pitchFamily="2" charset="2"/>
              <a:buChar char="Ø"/>
            </a:pPr>
            <a:r>
              <a:rPr lang="es-ES" sz="2400" dirty="0">
                <a:solidFill>
                  <a:schemeClr val="accent1">
                    <a:lumMod val="50000"/>
                  </a:schemeClr>
                </a:solidFill>
              </a:rPr>
              <a:t> Continuar trabajando en la comunicación e información a los colegiados.</a:t>
            </a:r>
          </a:p>
          <a:p>
            <a:pPr>
              <a:buFont typeface="Wingdings" panose="05000000000000000000" pitchFamily="2" charset="2"/>
              <a:buChar char="Ø"/>
            </a:pPr>
            <a:r>
              <a:rPr lang="es-ES" sz="2400" dirty="0">
                <a:solidFill>
                  <a:schemeClr val="accent1">
                    <a:lumMod val="50000"/>
                  </a:schemeClr>
                </a:solidFill>
              </a:rPr>
              <a:t> Fomentar  la formación , la investigación y los servicios de calidad.</a:t>
            </a:r>
            <a:endParaRPr lang="es-ES" sz="2400" b="1" dirty="0">
              <a:solidFill>
                <a:schemeClr val="accent1">
                  <a:lumMod val="50000"/>
                </a:schemeClr>
              </a:solidFill>
            </a:endParaRPr>
          </a:p>
          <a:p>
            <a:pPr>
              <a:buFont typeface="Wingdings" panose="05000000000000000000" pitchFamily="2" charset="2"/>
              <a:buChar char="Ø"/>
            </a:pPr>
            <a:r>
              <a:rPr lang="es-ES" sz="2400" dirty="0">
                <a:solidFill>
                  <a:schemeClr val="accent1">
                    <a:lumMod val="50000"/>
                  </a:schemeClr>
                </a:solidFill>
              </a:rPr>
              <a:t> Continuar apoyando al profesional en el ejercicio de su profesión.</a:t>
            </a:r>
          </a:p>
          <a:p>
            <a:pPr>
              <a:buFont typeface="Wingdings" panose="05000000000000000000" pitchFamily="2" charset="2"/>
              <a:buChar char="Ø"/>
            </a:pPr>
            <a:r>
              <a:rPr lang="es-ES" sz="2400" b="1" dirty="0">
                <a:solidFill>
                  <a:schemeClr val="accent1">
                    <a:lumMod val="50000"/>
                  </a:schemeClr>
                </a:solidFill>
              </a:rPr>
              <a:t>Aumentar la participación de los colegiados  </a:t>
            </a:r>
            <a:r>
              <a:rPr lang="es-ES" sz="2400" dirty="0">
                <a:solidFill>
                  <a:schemeClr val="accent1">
                    <a:lumMod val="50000"/>
                  </a:schemeClr>
                </a:solidFill>
              </a:rPr>
              <a:t>y ser una entidad abierta a la colaboración con otros profesionales del sector.</a:t>
            </a:r>
          </a:p>
          <a:p>
            <a:pPr>
              <a:buFont typeface="Wingdings" panose="05000000000000000000" pitchFamily="2" charset="2"/>
              <a:buChar char="Ø"/>
            </a:pPr>
            <a:r>
              <a:rPr lang="es-ES" sz="2400" dirty="0">
                <a:solidFill>
                  <a:schemeClr val="accent1">
                    <a:lumMod val="50000"/>
                  </a:schemeClr>
                </a:solidFill>
              </a:rPr>
              <a:t> Continuar posicionado al colegio como referente de la profesión en la </a:t>
            </a:r>
            <a:r>
              <a:rPr lang="es-ES" sz="2400" dirty="0" smtClean="0">
                <a:solidFill>
                  <a:schemeClr val="accent1">
                    <a:lumMod val="50000"/>
                  </a:schemeClr>
                </a:solidFill>
              </a:rPr>
              <a:t>sociedad</a:t>
            </a:r>
            <a:r>
              <a:rPr lang="es-ES" sz="2400" dirty="0">
                <a:solidFill>
                  <a:schemeClr val="accent1">
                    <a:lumMod val="50000"/>
                  </a:schemeClr>
                </a:solidFill>
              </a:rPr>
              <a:t>.</a:t>
            </a:r>
            <a:endParaRPr lang="es-ES" sz="2400" b="1" dirty="0">
              <a:solidFill>
                <a:schemeClr val="accent1">
                  <a:lumMod val="50000"/>
                </a:schemeClr>
              </a:solidFill>
            </a:endParaRPr>
          </a:p>
          <a:p>
            <a:pPr marL="0" lvl="0" indent="0">
              <a:buNone/>
            </a:pPr>
            <a:endParaRPr lang="es-ES" sz="2000" dirty="0">
              <a:solidFill>
                <a:srgbClr val="000000"/>
              </a:solidFill>
            </a:endParaRPr>
          </a:p>
          <a:p>
            <a:pPr>
              <a:buFont typeface="Wingdings" panose="05000000000000000000" pitchFamily="2" charset="2"/>
              <a:buChar char="Ø"/>
            </a:pPr>
            <a:endParaRPr lang="es-ES" sz="2000" b="1" dirty="0">
              <a:solidFill>
                <a:srgbClr val="000000"/>
              </a:solidFill>
            </a:endParaRPr>
          </a:p>
        </p:txBody>
      </p:sp>
      <p:pic>
        <p:nvPicPr>
          <p:cNvPr id="4" name="Imagen 3" descr="Imagen que contiene gráficos vectoriales&#10;&#10;Descripción generada con confianza alta">
            <a:extLst>
              <a:ext uri="{FF2B5EF4-FFF2-40B4-BE49-F238E27FC236}">
                <a16:creationId xmlns:a16="http://schemas.microsoft.com/office/drawing/2014/main" xmlns="" id="{DE738D82-F07C-4379-8CE9-B58407635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3380" y="149516"/>
            <a:ext cx="1350667" cy="1000276"/>
          </a:xfrm>
          <a:prstGeom prst="rect">
            <a:avLst/>
          </a:prstGeom>
        </p:spPr>
      </p:pic>
      <p:sp>
        <p:nvSpPr>
          <p:cNvPr id="6" name="CuadroTexto 5">
            <a:extLst>
              <a:ext uri="{FF2B5EF4-FFF2-40B4-BE49-F238E27FC236}">
                <a16:creationId xmlns:a16="http://schemas.microsoft.com/office/drawing/2014/main" xmlns="" id="{BF610F1C-0354-4E76-8E3D-A1ED8D7991A0}"/>
              </a:ext>
            </a:extLst>
          </p:cNvPr>
          <p:cNvSpPr txBox="1"/>
          <p:nvPr/>
        </p:nvSpPr>
        <p:spPr>
          <a:xfrm>
            <a:off x="10691658" y="999217"/>
            <a:ext cx="1350667" cy="523220"/>
          </a:xfrm>
          <a:prstGeom prst="rect">
            <a:avLst/>
          </a:prstGeom>
          <a:noFill/>
        </p:spPr>
        <p:txBody>
          <a:bodyPr wrap="square" rtlCol="0">
            <a:spAutoFit/>
          </a:bodyPr>
          <a:lstStyle/>
          <a:p>
            <a:pPr>
              <a:spcAft>
                <a:spcPts val="600"/>
              </a:spcAft>
            </a:pPr>
            <a:r>
              <a:rPr lang="es-ES" sz="500" b="1" dirty="0">
                <a:solidFill>
                  <a:srgbClr val="000000"/>
                </a:solidFill>
              </a:rPr>
              <a:t>Colegio Oficial de Enfermería de Segovia</a:t>
            </a:r>
            <a:endParaRPr lang="es-ES" sz="500" b="1">
              <a:solidFill>
                <a:srgbClr val="000000"/>
              </a:solidFill>
            </a:endParaRPr>
          </a:p>
          <a:p>
            <a:pPr>
              <a:spcAft>
                <a:spcPts val="600"/>
              </a:spcAft>
            </a:pPr>
            <a:endParaRPr lang="es-ES"/>
          </a:p>
        </p:txBody>
      </p:sp>
    </p:spTree>
    <p:extLst>
      <p:ext uri="{BB962C8B-B14F-4D97-AF65-F5344CB8AC3E}">
        <p14:creationId xmlns:p14="http://schemas.microsoft.com/office/powerpoint/2010/main" val="22291011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Imagen que contiene gráficos vectoriales&#10;&#10;Descripción generada con confianza alta">
            <a:extLst>
              <a:ext uri="{FF2B5EF4-FFF2-40B4-BE49-F238E27FC236}">
                <a16:creationId xmlns:a16="http://schemas.microsoft.com/office/drawing/2014/main" xmlns="" id="{D3E0F752-6A0C-4D7C-A6FD-13BEB4641A75}"/>
              </a:ext>
            </a:extLst>
          </p:cNvPr>
          <p:cNvPicPr>
            <a:picLocks noChangeAspect="1"/>
          </p:cNvPicPr>
          <p:nvPr/>
        </p:nvPicPr>
        <p:blipFill rotWithShape="1">
          <a:blip r:embed="rId2">
            <a:extLst>
              <a:ext uri="{28A0092B-C50C-407E-A947-70E740481C1C}">
                <a14:useLocalDpi xmlns:a14="http://schemas.microsoft.com/office/drawing/2010/main" val="0"/>
              </a:ext>
            </a:extLst>
          </a:blip>
          <a:srcRect l="7932" r="6663"/>
          <a:stretch/>
        </p:blipFill>
        <p:spPr>
          <a:xfrm>
            <a:off x="145143" y="102264"/>
            <a:ext cx="5393508" cy="6444333"/>
          </a:xfrm>
          <a:prstGeom prst="rect">
            <a:avLst/>
          </a:prstGeom>
        </p:spPr>
      </p:pic>
      <p:sp>
        <p:nvSpPr>
          <p:cNvPr id="2" name="Título 1">
            <a:extLst>
              <a:ext uri="{FF2B5EF4-FFF2-40B4-BE49-F238E27FC236}">
                <a16:creationId xmlns:a16="http://schemas.microsoft.com/office/drawing/2014/main" xmlns="" id="{EA1A9C1F-C8AD-46B9-BB75-8C78C7246CDD}"/>
              </a:ext>
            </a:extLst>
          </p:cNvPr>
          <p:cNvSpPr>
            <a:spLocks noGrp="1"/>
          </p:cNvSpPr>
          <p:nvPr>
            <p:ph type="ctrTitle"/>
          </p:nvPr>
        </p:nvSpPr>
        <p:spPr>
          <a:xfrm>
            <a:off x="11116490" y="-394063"/>
            <a:ext cx="390433" cy="45719"/>
          </a:xfrm>
          <a:noFill/>
        </p:spPr>
        <p:txBody>
          <a:bodyPr>
            <a:normAutofit fontScale="90000"/>
          </a:bodyPr>
          <a:lstStyle/>
          <a:p>
            <a:pPr algn="l"/>
            <a:endParaRPr lang="es-ES" b="1" dirty="0">
              <a:solidFill>
                <a:schemeClr val="accent1">
                  <a:lumMod val="75000"/>
                </a:schemeClr>
              </a:solidFill>
            </a:endParaRPr>
          </a:p>
        </p:txBody>
      </p:sp>
      <p:sp>
        <p:nvSpPr>
          <p:cNvPr id="3" name="Subtítulo 2">
            <a:extLst>
              <a:ext uri="{FF2B5EF4-FFF2-40B4-BE49-F238E27FC236}">
                <a16:creationId xmlns:a16="http://schemas.microsoft.com/office/drawing/2014/main" xmlns="" id="{A485378D-FAA7-4969-9B46-D4A973D415D7}"/>
              </a:ext>
            </a:extLst>
          </p:cNvPr>
          <p:cNvSpPr>
            <a:spLocks noGrp="1"/>
          </p:cNvSpPr>
          <p:nvPr>
            <p:ph type="subTitle" idx="1"/>
          </p:nvPr>
        </p:nvSpPr>
        <p:spPr>
          <a:xfrm>
            <a:off x="6486433" y="458652"/>
            <a:ext cx="2535647" cy="377371"/>
          </a:xfrm>
          <a:noFill/>
        </p:spPr>
        <p:txBody>
          <a:bodyPr>
            <a:normAutofit/>
          </a:bodyPr>
          <a:lstStyle/>
          <a:p>
            <a:pPr algn="l"/>
            <a:endParaRPr lang="es-ES" sz="1100" dirty="0"/>
          </a:p>
        </p:txBody>
      </p:sp>
      <p:sp>
        <p:nvSpPr>
          <p:cNvPr id="4" name="CuadroTexto 3">
            <a:extLst>
              <a:ext uri="{FF2B5EF4-FFF2-40B4-BE49-F238E27FC236}">
                <a16:creationId xmlns:a16="http://schemas.microsoft.com/office/drawing/2014/main" xmlns="" id="{B663F531-6812-4973-8215-7799AF3C3582}"/>
              </a:ext>
            </a:extLst>
          </p:cNvPr>
          <p:cNvSpPr txBox="1"/>
          <p:nvPr/>
        </p:nvSpPr>
        <p:spPr>
          <a:xfrm>
            <a:off x="420914" y="6212114"/>
            <a:ext cx="5442857" cy="369332"/>
          </a:xfrm>
          <a:prstGeom prst="rect">
            <a:avLst/>
          </a:prstGeom>
          <a:noFill/>
        </p:spPr>
        <p:txBody>
          <a:bodyPr wrap="square" rtlCol="0">
            <a:spAutoFit/>
          </a:bodyPr>
          <a:lstStyle/>
          <a:p>
            <a:r>
              <a:rPr lang="es-ES" b="1" dirty="0">
                <a:solidFill>
                  <a:schemeClr val="accent1">
                    <a:lumMod val="50000"/>
                  </a:schemeClr>
                </a:solidFill>
              </a:rPr>
              <a:t>          Colegio Oficial de Enfermería de Segovia</a:t>
            </a:r>
          </a:p>
        </p:txBody>
      </p:sp>
      <p:sp>
        <p:nvSpPr>
          <p:cNvPr id="6" name="Rectángulo redondeado 5"/>
          <p:cNvSpPr/>
          <p:nvPr/>
        </p:nvSpPr>
        <p:spPr>
          <a:xfrm>
            <a:off x="5538651" y="403498"/>
            <a:ext cx="6400800" cy="580861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s-ES" sz="4000" b="1" dirty="0">
                <a:solidFill>
                  <a:schemeClr val="accent1">
                    <a:lumMod val="75000"/>
                  </a:schemeClr>
                </a:solidFill>
              </a:rPr>
              <a:t>Valores del Colegio:</a:t>
            </a:r>
          </a:p>
          <a:p>
            <a:endParaRPr lang="es-ES" sz="2000" b="1" dirty="0">
              <a:solidFill>
                <a:schemeClr val="accent1">
                  <a:lumMod val="75000"/>
                </a:schemeClr>
              </a:solidFill>
            </a:endParaRPr>
          </a:p>
          <a:p>
            <a:pPr marL="457200" indent="-457200">
              <a:buFont typeface="Wingdings" panose="05000000000000000000" pitchFamily="2" charset="2"/>
              <a:buChar char="q"/>
            </a:pPr>
            <a:r>
              <a:rPr lang="es-ES" sz="2800" dirty="0">
                <a:solidFill>
                  <a:schemeClr val="accent1">
                    <a:lumMod val="50000"/>
                  </a:schemeClr>
                </a:solidFill>
              </a:rPr>
              <a:t>Transparencia en la gestión.</a:t>
            </a:r>
          </a:p>
          <a:p>
            <a:pPr marL="457200" indent="-457200">
              <a:buFont typeface="Wingdings" panose="05000000000000000000" pitchFamily="2" charset="2"/>
              <a:buChar char="q"/>
            </a:pPr>
            <a:r>
              <a:rPr lang="es-ES" sz="2800" dirty="0">
                <a:solidFill>
                  <a:schemeClr val="accent1">
                    <a:lumMod val="50000"/>
                  </a:schemeClr>
                </a:solidFill>
              </a:rPr>
              <a:t>Orientado al Servicio al colegiado. </a:t>
            </a:r>
          </a:p>
          <a:p>
            <a:pPr marL="457200" indent="-457200">
              <a:buFont typeface="Wingdings" panose="05000000000000000000" pitchFamily="2" charset="2"/>
              <a:buChar char="q"/>
            </a:pPr>
            <a:r>
              <a:rPr lang="es-ES" sz="2800" dirty="0">
                <a:solidFill>
                  <a:schemeClr val="accent1">
                    <a:lumMod val="50000"/>
                  </a:schemeClr>
                </a:solidFill>
              </a:rPr>
              <a:t>Desde un comportamiento ético y responsable.</a:t>
            </a:r>
          </a:p>
          <a:p>
            <a:pPr marL="457200" indent="-457200">
              <a:buFont typeface="Wingdings" panose="05000000000000000000" pitchFamily="2" charset="2"/>
              <a:buChar char="q"/>
            </a:pPr>
            <a:r>
              <a:rPr lang="es-ES" sz="2800" dirty="0">
                <a:solidFill>
                  <a:schemeClr val="accent1">
                    <a:lumMod val="50000"/>
                  </a:schemeClr>
                </a:solidFill>
              </a:rPr>
              <a:t>Implicado en el trabajo en equipo.</a:t>
            </a:r>
          </a:p>
          <a:p>
            <a:pPr marL="457200" indent="-457200">
              <a:buFont typeface="Wingdings" panose="05000000000000000000" pitchFamily="2" charset="2"/>
              <a:buChar char="q"/>
            </a:pPr>
            <a:r>
              <a:rPr lang="es-ES" sz="2800" dirty="0">
                <a:solidFill>
                  <a:schemeClr val="accent1">
                    <a:lumMod val="50000"/>
                  </a:schemeClr>
                </a:solidFill>
              </a:rPr>
              <a:t>Abierto a la mejora continua</a:t>
            </a:r>
          </a:p>
        </p:txBody>
      </p:sp>
    </p:spTree>
    <p:extLst>
      <p:ext uri="{BB962C8B-B14F-4D97-AF65-F5344CB8AC3E}">
        <p14:creationId xmlns:p14="http://schemas.microsoft.com/office/powerpoint/2010/main" val="4296145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Imagen que contiene gráficos vectoriales&#10;&#10;Descripción generada con confianza alta">
            <a:extLst>
              <a:ext uri="{FF2B5EF4-FFF2-40B4-BE49-F238E27FC236}">
                <a16:creationId xmlns:a16="http://schemas.microsoft.com/office/drawing/2014/main" xmlns="" id="{D3E0F752-6A0C-4D7C-A6FD-13BEB4641A75}"/>
              </a:ext>
            </a:extLst>
          </p:cNvPr>
          <p:cNvPicPr>
            <a:picLocks noChangeAspect="1"/>
          </p:cNvPicPr>
          <p:nvPr/>
        </p:nvPicPr>
        <p:blipFill rotWithShape="1">
          <a:blip r:embed="rId2">
            <a:extLst>
              <a:ext uri="{28A0092B-C50C-407E-A947-70E740481C1C}">
                <a14:useLocalDpi xmlns:a14="http://schemas.microsoft.com/office/drawing/2010/main" val="0"/>
              </a:ext>
            </a:extLst>
          </a:blip>
          <a:srcRect l="7932" r="6663"/>
          <a:stretch/>
        </p:blipFill>
        <p:spPr>
          <a:xfrm>
            <a:off x="6312331" y="95794"/>
            <a:ext cx="5737358" cy="6444333"/>
          </a:xfrm>
          <a:prstGeom prst="rect">
            <a:avLst/>
          </a:prstGeom>
        </p:spPr>
      </p:pic>
      <p:sp>
        <p:nvSpPr>
          <p:cNvPr id="4" name="CuadroTexto 3">
            <a:extLst>
              <a:ext uri="{FF2B5EF4-FFF2-40B4-BE49-F238E27FC236}">
                <a16:creationId xmlns:a16="http://schemas.microsoft.com/office/drawing/2014/main" xmlns="" id="{B663F531-6812-4973-8215-7799AF3C3582}"/>
              </a:ext>
            </a:extLst>
          </p:cNvPr>
          <p:cNvSpPr txBox="1"/>
          <p:nvPr/>
        </p:nvSpPr>
        <p:spPr>
          <a:xfrm>
            <a:off x="6749143" y="6003109"/>
            <a:ext cx="5442857" cy="369332"/>
          </a:xfrm>
          <a:prstGeom prst="rect">
            <a:avLst/>
          </a:prstGeom>
          <a:noFill/>
        </p:spPr>
        <p:txBody>
          <a:bodyPr wrap="square" rtlCol="0">
            <a:spAutoFit/>
          </a:bodyPr>
          <a:lstStyle/>
          <a:p>
            <a:r>
              <a:rPr lang="es-ES" b="1" dirty="0">
                <a:solidFill>
                  <a:schemeClr val="accent1">
                    <a:lumMod val="50000"/>
                  </a:schemeClr>
                </a:solidFill>
              </a:rPr>
              <a:t>          Colegio Oficial de Enfermería de Segovia</a:t>
            </a:r>
          </a:p>
        </p:txBody>
      </p:sp>
      <p:sp>
        <p:nvSpPr>
          <p:cNvPr id="2" name="Rectángulo redondeado 1"/>
          <p:cNvSpPr/>
          <p:nvPr/>
        </p:nvSpPr>
        <p:spPr>
          <a:xfrm>
            <a:off x="373086" y="213695"/>
            <a:ext cx="6017623" cy="615874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s-ES" sz="4000" b="1" dirty="0">
                <a:solidFill>
                  <a:schemeClr val="accent1">
                    <a:lumMod val="75000"/>
                  </a:schemeClr>
                </a:solidFill>
              </a:rPr>
              <a:t>   </a:t>
            </a:r>
          </a:p>
          <a:p>
            <a:r>
              <a:rPr lang="es-ES" sz="4000" b="1" dirty="0">
                <a:solidFill>
                  <a:schemeClr val="accent1">
                    <a:lumMod val="75000"/>
                  </a:schemeClr>
                </a:solidFill>
              </a:rPr>
              <a:t>Líneas Estratégicas:</a:t>
            </a:r>
          </a:p>
          <a:p>
            <a:endParaRPr lang="es-ES" sz="2000" b="1" dirty="0">
              <a:solidFill>
                <a:schemeClr val="accent1">
                  <a:lumMod val="75000"/>
                </a:schemeClr>
              </a:solidFill>
            </a:endParaRPr>
          </a:p>
          <a:p>
            <a:pPr marL="457200" indent="-457200">
              <a:buFont typeface="Wingdings" panose="05000000000000000000" pitchFamily="2" charset="2"/>
              <a:buChar char="Ø"/>
            </a:pPr>
            <a:r>
              <a:rPr lang="es-ES" sz="2400" dirty="0">
                <a:solidFill>
                  <a:schemeClr val="accent1">
                    <a:lumMod val="50000"/>
                  </a:schemeClr>
                </a:solidFill>
              </a:rPr>
              <a:t>Comunicación e información a los colegiados.</a:t>
            </a:r>
          </a:p>
          <a:p>
            <a:pPr marL="457200" indent="-457200">
              <a:buFont typeface="Wingdings" panose="05000000000000000000" pitchFamily="2" charset="2"/>
              <a:buChar char="Ø"/>
            </a:pPr>
            <a:r>
              <a:rPr lang="es-ES" sz="2400" dirty="0">
                <a:solidFill>
                  <a:schemeClr val="accent1">
                    <a:lumMod val="50000"/>
                  </a:schemeClr>
                </a:solidFill>
              </a:rPr>
              <a:t>Fomento de la formación y la investigación</a:t>
            </a:r>
            <a:endParaRPr lang="es-ES" sz="2400" b="1" dirty="0">
              <a:solidFill>
                <a:schemeClr val="accent1">
                  <a:lumMod val="75000"/>
                </a:schemeClr>
              </a:solidFill>
            </a:endParaRPr>
          </a:p>
          <a:p>
            <a:pPr marL="457200" indent="-457200">
              <a:buFont typeface="Wingdings" panose="05000000000000000000" pitchFamily="2" charset="2"/>
              <a:buChar char="Ø"/>
            </a:pPr>
            <a:r>
              <a:rPr lang="es-ES" sz="2400" dirty="0">
                <a:solidFill>
                  <a:schemeClr val="accent1">
                    <a:lumMod val="50000"/>
                  </a:schemeClr>
                </a:solidFill>
              </a:rPr>
              <a:t>Apoyar al profesional en el ejercicio de su profesión.</a:t>
            </a:r>
          </a:p>
          <a:p>
            <a:pPr marL="457200" lvl="0" indent="-457200">
              <a:buFont typeface="Wingdings" panose="05000000000000000000" pitchFamily="2" charset="2"/>
              <a:buChar char="Ø"/>
            </a:pPr>
            <a:r>
              <a:rPr lang="es-ES" sz="2400" dirty="0">
                <a:solidFill>
                  <a:schemeClr val="accent1">
                    <a:lumMod val="50000"/>
                  </a:schemeClr>
                </a:solidFill>
              </a:rPr>
              <a:t>Ofrecer a los colegiados servicios de calidad.</a:t>
            </a:r>
          </a:p>
          <a:p>
            <a:pPr marL="457200" lvl="0" indent="-457200">
              <a:buFont typeface="Wingdings" panose="05000000000000000000" pitchFamily="2" charset="2"/>
              <a:buChar char="Ø"/>
            </a:pPr>
            <a:r>
              <a:rPr lang="es-ES" sz="2400" dirty="0">
                <a:solidFill>
                  <a:schemeClr val="accent1">
                    <a:lumMod val="50000"/>
                  </a:schemeClr>
                </a:solidFill>
              </a:rPr>
              <a:t>Posicionar al colegio como referente de la profesión en la sociedad.</a:t>
            </a:r>
          </a:p>
          <a:p>
            <a:endParaRPr lang="es-ES" sz="2400" dirty="0"/>
          </a:p>
        </p:txBody>
      </p:sp>
    </p:spTree>
    <p:extLst>
      <p:ext uri="{BB962C8B-B14F-4D97-AF65-F5344CB8AC3E}">
        <p14:creationId xmlns:p14="http://schemas.microsoft.com/office/powerpoint/2010/main" val="24235303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769D009D-C9A4-4E02-83A8-A5A54762D777}"/>
              </a:ext>
            </a:extLst>
          </p:cNvPr>
          <p:cNvSpPr>
            <a:spLocks noGrp="1"/>
          </p:cNvSpPr>
          <p:nvPr>
            <p:ph idx="1"/>
          </p:nvPr>
        </p:nvSpPr>
        <p:spPr>
          <a:xfrm>
            <a:off x="838200" y="153086"/>
            <a:ext cx="9276470" cy="6023877"/>
          </a:xfrm>
        </p:spPr>
        <p:txBody>
          <a:bodyPr/>
          <a:lstStyle/>
          <a:p>
            <a:pPr marL="0" indent="0" algn="ctr">
              <a:buNone/>
            </a:pPr>
            <a:r>
              <a:rPr lang="es-ES" dirty="0">
                <a:solidFill>
                  <a:schemeClr val="accent1">
                    <a:lumMod val="50000"/>
                  </a:schemeClr>
                </a:solidFill>
              </a:rPr>
              <a:t> </a:t>
            </a:r>
          </a:p>
          <a:p>
            <a:pPr marL="0" indent="0" algn="ctr">
              <a:buNone/>
            </a:pPr>
            <a:r>
              <a:rPr lang="es-ES" b="1" dirty="0">
                <a:solidFill>
                  <a:schemeClr val="accent1">
                    <a:lumMod val="50000"/>
                  </a:schemeClr>
                </a:solidFill>
              </a:rPr>
              <a:t>DATOS GENERALES </a:t>
            </a:r>
            <a:endParaRPr lang="es-ES" dirty="0"/>
          </a:p>
          <a:p>
            <a:pPr marL="0" indent="0">
              <a:buNone/>
            </a:pPr>
            <a:endParaRPr lang="es-ES" dirty="0"/>
          </a:p>
          <a:p>
            <a:pPr marL="0" indent="0">
              <a:buNone/>
            </a:pPr>
            <a:r>
              <a:rPr lang="es-ES" dirty="0">
                <a:solidFill>
                  <a:schemeClr val="accent1">
                    <a:lumMod val="50000"/>
                  </a:schemeClr>
                </a:solidFill>
              </a:rPr>
              <a:t> </a:t>
            </a:r>
          </a:p>
        </p:txBody>
      </p:sp>
      <p:pic>
        <p:nvPicPr>
          <p:cNvPr id="4" name="Imagen 3" descr="Imagen que contiene gráficos vectoriales&#10;&#10;Descripción generada con confianza alta">
            <a:extLst>
              <a:ext uri="{FF2B5EF4-FFF2-40B4-BE49-F238E27FC236}">
                <a16:creationId xmlns:a16="http://schemas.microsoft.com/office/drawing/2014/main" xmlns="" id="{DE738D82-F07C-4379-8CE9-B58407635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1617" y="153086"/>
            <a:ext cx="1350667" cy="1000276"/>
          </a:xfrm>
          <a:prstGeom prst="rect">
            <a:avLst/>
          </a:prstGeom>
        </p:spPr>
      </p:pic>
      <p:sp>
        <p:nvSpPr>
          <p:cNvPr id="5" name="CuadroTexto 4">
            <a:extLst>
              <a:ext uri="{FF2B5EF4-FFF2-40B4-BE49-F238E27FC236}">
                <a16:creationId xmlns:a16="http://schemas.microsoft.com/office/drawing/2014/main" xmlns="" id="{D9BA2631-0EA5-43E2-AEC2-90D118D4E419}"/>
              </a:ext>
            </a:extLst>
          </p:cNvPr>
          <p:cNvSpPr txBox="1"/>
          <p:nvPr/>
        </p:nvSpPr>
        <p:spPr>
          <a:xfrm>
            <a:off x="10114670" y="1153362"/>
            <a:ext cx="2077329" cy="215444"/>
          </a:xfrm>
          <a:prstGeom prst="rect">
            <a:avLst/>
          </a:prstGeom>
          <a:noFill/>
        </p:spPr>
        <p:txBody>
          <a:bodyPr wrap="square" rtlCol="0">
            <a:spAutoFit/>
          </a:bodyPr>
          <a:lstStyle/>
          <a:p>
            <a:r>
              <a:rPr lang="es-ES" sz="800" b="1" dirty="0">
                <a:solidFill>
                  <a:schemeClr val="accent1">
                    <a:lumMod val="50000"/>
                  </a:schemeClr>
                </a:solidFill>
              </a:rPr>
              <a:t>Colegio Oficial de Enfermería de Segovia</a:t>
            </a:r>
          </a:p>
        </p:txBody>
      </p:sp>
      <p:sp>
        <p:nvSpPr>
          <p:cNvPr id="6" name="Rectangle 1">
            <a:extLst>
              <a:ext uri="{FF2B5EF4-FFF2-40B4-BE49-F238E27FC236}">
                <a16:creationId xmlns:a16="http://schemas.microsoft.com/office/drawing/2014/main" xmlns="" id="{0D3DBE12-3FCA-414A-B668-F037AD704CEC}"/>
              </a:ext>
            </a:extLst>
          </p:cNvPr>
          <p:cNvSpPr>
            <a:spLocks noChangeArrowheads="1"/>
          </p:cNvSpPr>
          <p:nvPr/>
        </p:nvSpPr>
        <p:spPr bwMode="auto">
          <a:xfrm>
            <a:off x="-1168118" y="1876236"/>
            <a:ext cx="20968708" cy="534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2" name="Rectángulo redondeado 1"/>
          <p:cNvSpPr/>
          <p:nvPr/>
        </p:nvSpPr>
        <p:spPr>
          <a:xfrm>
            <a:off x="1350012" y="1368806"/>
            <a:ext cx="9071745" cy="785458"/>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endParaRPr lang="es-ES" sz="2800" dirty="0">
              <a:solidFill>
                <a:schemeClr val="bg1"/>
              </a:solidFill>
            </a:endParaRPr>
          </a:p>
          <a:p>
            <a:pPr algn="ctr"/>
            <a:r>
              <a:rPr lang="es-ES" sz="2800" b="1" dirty="0"/>
              <a:t>Número de Colegiados a 31 de diciembre de 2021: 903</a:t>
            </a:r>
          </a:p>
          <a:p>
            <a:endParaRPr lang="es-ES" sz="2800" dirty="0">
              <a:solidFill>
                <a:schemeClr val="bg1"/>
              </a:solidFill>
            </a:endParaRPr>
          </a:p>
        </p:txBody>
      </p:sp>
      <p:graphicFrame>
        <p:nvGraphicFramePr>
          <p:cNvPr id="8" name="Tabla 7">
            <a:extLst>
              <a:ext uri="{FF2B5EF4-FFF2-40B4-BE49-F238E27FC236}">
                <a16:creationId xmlns:a16="http://schemas.microsoft.com/office/drawing/2014/main" xmlns="" id="{E1F9B402-0A9B-4CE6-B514-A0306074698C}"/>
              </a:ext>
            </a:extLst>
          </p:cNvPr>
          <p:cNvGraphicFramePr>
            <a:graphicFrameLocks noGrp="1"/>
          </p:cNvGraphicFramePr>
          <p:nvPr>
            <p:extLst>
              <p:ext uri="{D42A27DB-BD31-4B8C-83A1-F6EECF244321}">
                <p14:modId xmlns:p14="http://schemas.microsoft.com/office/powerpoint/2010/main" val="2047026569"/>
              </p:ext>
            </p:extLst>
          </p:nvPr>
        </p:nvGraphicFramePr>
        <p:xfrm>
          <a:off x="1441340" y="2410942"/>
          <a:ext cx="8870276" cy="4106696"/>
        </p:xfrm>
        <a:graphic>
          <a:graphicData uri="http://schemas.openxmlformats.org/drawingml/2006/table">
            <a:tbl>
              <a:tblPr firstRow="1" firstCol="1" bandRow="1">
                <a:tableStyleId>{327F97BB-C833-4FB7-BDE5-3F7075034690}</a:tableStyleId>
              </a:tblPr>
              <a:tblGrid>
                <a:gridCol w="4435138">
                  <a:extLst>
                    <a:ext uri="{9D8B030D-6E8A-4147-A177-3AD203B41FA5}">
                      <a16:colId xmlns:a16="http://schemas.microsoft.com/office/drawing/2014/main" xmlns="" val="3995593133"/>
                    </a:ext>
                  </a:extLst>
                </a:gridCol>
                <a:gridCol w="4435138">
                  <a:extLst>
                    <a:ext uri="{9D8B030D-6E8A-4147-A177-3AD203B41FA5}">
                      <a16:colId xmlns:a16="http://schemas.microsoft.com/office/drawing/2014/main" xmlns="" val="766864367"/>
                    </a:ext>
                  </a:extLst>
                </a:gridCol>
              </a:tblGrid>
              <a:tr h="491262">
                <a:tc>
                  <a:txBody>
                    <a:bodyPr/>
                    <a:lstStyle/>
                    <a:p>
                      <a:pPr algn="ctr">
                        <a:lnSpc>
                          <a:spcPct val="107000"/>
                        </a:lnSpc>
                        <a:spcAft>
                          <a:spcPts val="800"/>
                        </a:spcAft>
                      </a:pPr>
                      <a:r>
                        <a:rPr lang="es-ES" sz="3200" dirty="0">
                          <a:effectLst/>
                        </a:rPr>
                        <a:t>ALTAS </a:t>
                      </a:r>
                      <a:r>
                        <a:rPr lang="es-ES" sz="3200" dirty="0" smtClean="0">
                          <a:effectLst/>
                        </a:rPr>
                        <a:t>2021</a:t>
                      </a:r>
                      <a:endParaRPr lang="es-E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3200" dirty="0">
                          <a:effectLst/>
                        </a:rPr>
                        <a:t>BAJAS </a:t>
                      </a:r>
                      <a:r>
                        <a:rPr lang="es-ES" sz="3200" dirty="0" smtClean="0">
                          <a:effectLst/>
                        </a:rPr>
                        <a:t>2021</a:t>
                      </a:r>
                      <a:endParaRPr lang="es-E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96690828"/>
                  </a:ext>
                </a:extLst>
              </a:tr>
              <a:tr h="670965">
                <a:tc>
                  <a:txBody>
                    <a:bodyPr/>
                    <a:lstStyle/>
                    <a:p>
                      <a:pPr algn="ctr">
                        <a:lnSpc>
                          <a:spcPct val="107000"/>
                        </a:lnSpc>
                        <a:spcAft>
                          <a:spcPts val="800"/>
                        </a:spcAft>
                      </a:pPr>
                      <a:r>
                        <a:rPr lang="es-ES" sz="2400" dirty="0">
                          <a:effectLst/>
                        </a:rPr>
                        <a:t>NUEVAS COLEGIACIONES  </a:t>
                      </a:r>
                      <a:r>
                        <a:rPr lang="es-ES" sz="2400" b="1" kern="1200" dirty="0" smtClean="0">
                          <a:solidFill>
                            <a:schemeClr val="lt1"/>
                          </a:solidFill>
                          <a:effectLst/>
                          <a:latin typeface="+mn-lt"/>
                          <a:ea typeface="+mn-ea"/>
                          <a:cs typeface="+mn-cs"/>
                        </a:rPr>
                        <a:t>31</a:t>
                      </a:r>
                      <a:endParaRPr lang="es-ES" sz="2400" b="1" kern="1200" dirty="0">
                        <a:solidFill>
                          <a:schemeClr val="lt1"/>
                        </a:solidFill>
                        <a:effectLst/>
                        <a:latin typeface="+mn-lt"/>
                        <a:ea typeface="+mn-ea"/>
                        <a:cs typeface="+mn-cs"/>
                      </a:endParaRPr>
                    </a:p>
                  </a:txBody>
                  <a:tcPr marL="68580" marR="68580" marT="0" marB="0"/>
                </a:tc>
                <a:tc>
                  <a:txBody>
                    <a:bodyPr/>
                    <a:lstStyle/>
                    <a:p>
                      <a:pPr algn="ctr">
                        <a:lnSpc>
                          <a:spcPct val="107000"/>
                        </a:lnSpc>
                        <a:spcAft>
                          <a:spcPts val="800"/>
                        </a:spcAft>
                      </a:pPr>
                      <a:r>
                        <a:rPr lang="es-ES" sz="2400" b="1" dirty="0">
                          <a:effectLst/>
                        </a:rPr>
                        <a:t>TRASLADOS </a:t>
                      </a:r>
                      <a:r>
                        <a:rPr lang="es-ES" sz="2400" b="1" dirty="0" smtClean="0">
                          <a:effectLst/>
                        </a:rPr>
                        <a:t> 27</a:t>
                      </a:r>
                      <a:endParaRPr lang="es-E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40666917"/>
                  </a:ext>
                </a:extLst>
              </a:tr>
              <a:tr h="853986">
                <a:tc>
                  <a:txBody>
                    <a:bodyPr/>
                    <a:lstStyle/>
                    <a:p>
                      <a:pPr algn="ctr">
                        <a:lnSpc>
                          <a:spcPct val="107000"/>
                        </a:lnSpc>
                        <a:spcAft>
                          <a:spcPts val="800"/>
                        </a:spcAft>
                      </a:pPr>
                      <a:r>
                        <a:rPr lang="es-ES" sz="2400" dirty="0">
                          <a:effectLst/>
                        </a:rPr>
                        <a:t>TRASLADOS </a:t>
                      </a:r>
                      <a:r>
                        <a:rPr lang="es-ES" sz="2400" dirty="0" smtClean="0">
                          <a:effectLst/>
                        </a:rPr>
                        <a:t>EXPEDIENTES 37</a:t>
                      </a:r>
                      <a:endParaRPr lang="es-ES" sz="2400" dirty="0">
                        <a:effectLst/>
                      </a:endParaRPr>
                    </a:p>
                    <a:p>
                      <a:pPr algn="ctr">
                        <a:lnSpc>
                          <a:spcPct val="107000"/>
                        </a:lnSpc>
                        <a:spcAft>
                          <a:spcPts val="800"/>
                        </a:spcAft>
                      </a:pPr>
                      <a:r>
                        <a:rPr lang="es-ES" sz="2400" dirty="0">
                          <a:effectLst/>
                        </a:rPr>
                        <a:t> </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2400" b="1" dirty="0">
                          <a:effectLst/>
                        </a:rPr>
                        <a:t>JUBILACIONES </a:t>
                      </a:r>
                      <a:r>
                        <a:rPr lang="es-ES" sz="2400" b="1" dirty="0" smtClean="0">
                          <a:effectLst/>
                        </a:rPr>
                        <a:t>28</a:t>
                      </a:r>
                      <a:endParaRPr lang="es-E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874410736"/>
                  </a:ext>
                </a:extLst>
              </a:tr>
              <a:tr h="853986">
                <a:tc>
                  <a:txBody>
                    <a:bodyPr/>
                    <a:lstStyle/>
                    <a:p>
                      <a:pPr algn="ctr">
                        <a:lnSpc>
                          <a:spcPct val="107000"/>
                        </a:lnSpc>
                        <a:spcAft>
                          <a:spcPts val="800"/>
                        </a:spcAft>
                      </a:pPr>
                      <a:r>
                        <a:rPr lang="es-ES" sz="2400" dirty="0">
                          <a:effectLst/>
                        </a:rPr>
                        <a:t>DOBLE COLEGIACIÓN </a:t>
                      </a:r>
                      <a:r>
                        <a:rPr lang="es-ES" sz="2400" dirty="0" smtClean="0">
                          <a:effectLst/>
                        </a:rPr>
                        <a:t>0</a:t>
                      </a:r>
                      <a:endParaRPr lang="es-ES" sz="2400" dirty="0">
                        <a:effectLst/>
                      </a:endParaRPr>
                    </a:p>
                    <a:p>
                      <a:pPr algn="ctr">
                        <a:lnSpc>
                          <a:spcPct val="107000"/>
                        </a:lnSpc>
                        <a:spcAft>
                          <a:spcPts val="800"/>
                        </a:spcAft>
                      </a:pPr>
                      <a:r>
                        <a:rPr lang="es-ES" sz="2400" dirty="0">
                          <a:effectLst/>
                        </a:rPr>
                        <a:t> </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2400" b="1" dirty="0">
                          <a:effectLst/>
                        </a:rPr>
                        <a:t>VOLUNTARIAS </a:t>
                      </a:r>
                      <a:r>
                        <a:rPr lang="es-ES" sz="2400" b="1" dirty="0" smtClean="0">
                          <a:effectLst/>
                        </a:rPr>
                        <a:t> 6</a:t>
                      </a:r>
                      <a:endParaRPr lang="es-E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99527393"/>
                  </a:ext>
                </a:extLst>
              </a:tr>
              <a:tr h="1105371">
                <a:tc>
                  <a:txBody>
                    <a:bodyPr/>
                    <a:lstStyle/>
                    <a:p>
                      <a:pPr algn="ctr">
                        <a:lnSpc>
                          <a:spcPct val="107000"/>
                        </a:lnSpc>
                        <a:spcAft>
                          <a:spcPts val="800"/>
                        </a:spcAft>
                      </a:pPr>
                      <a:r>
                        <a:rPr lang="es-ES" sz="3200" b="1" dirty="0">
                          <a:effectLst/>
                        </a:rPr>
                        <a:t>TOTAL ALTAS </a:t>
                      </a:r>
                      <a:r>
                        <a:rPr lang="es-ES" sz="3200" b="1" dirty="0" smtClean="0">
                          <a:effectLst/>
                        </a:rPr>
                        <a:t>2021:  68</a:t>
                      </a:r>
                      <a:endParaRPr lang="es-ES" sz="3200" b="1" dirty="0">
                        <a:effectLst/>
                      </a:endParaRPr>
                    </a:p>
                    <a:p>
                      <a:pPr algn="ctr">
                        <a:lnSpc>
                          <a:spcPct val="107000"/>
                        </a:lnSpc>
                        <a:spcAft>
                          <a:spcPts val="800"/>
                        </a:spcAft>
                      </a:pPr>
                      <a:r>
                        <a:rPr lang="es-ES" sz="3200" b="1" dirty="0">
                          <a:effectLst/>
                        </a:rPr>
                        <a:t> </a:t>
                      </a:r>
                      <a:endParaRPr lang="es-ES"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3200" b="1" dirty="0">
                          <a:effectLst/>
                        </a:rPr>
                        <a:t>TOTAL BAJAS </a:t>
                      </a:r>
                      <a:r>
                        <a:rPr lang="es-ES" sz="3200" b="1" dirty="0" smtClean="0">
                          <a:effectLst/>
                        </a:rPr>
                        <a:t>2021:61 </a:t>
                      </a:r>
                      <a:endParaRPr lang="es-ES" sz="3200" b="1" dirty="0">
                        <a:effectLst/>
                      </a:endParaRPr>
                    </a:p>
                    <a:p>
                      <a:pPr algn="ctr">
                        <a:lnSpc>
                          <a:spcPct val="107000"/>
                        </a:lnSpc>
                        <a:spcAft>
                          <a:spcPts val="800"/>
                        </a:spcAft>
                      </a:pPr>
                      <a:r>
                        <a:rPr lang="es-ES" sz="3200" b="1" dirty="0">
                          <a:effectLst/>
                        </a:rPr>
                        <a:t> </a:t>
                      </a:r>
                      <a:endParaRPr lang="es-ES"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70874455"/>
                  </a:ext>
                </a:extLst>
              </a:tr>
            </a:tbl>
          </a:graphicData>
        </a:graphic>
      </p:graphicFrame>
    </p:spTree>
    <p:extLst>
      <p:ext uri="{BB962C8B-B14F-4D97-AF65-F5344CB8AC3E}">
        <p14:creationId xmlns:p14="http://schemas.microsoft.com/office/powerpoint/2010/main" val="3151337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769D009D-C9A4-4E02-83A8-A5A54762D777}"/>
              </a:ext>
            </a:extLst>
          </p:cNvPr>
          <p:cNvSpPr>
            <a:spLocks noGrp="1"/>
          </p:cNvSpPr>
          <p:nvPr>
            <p:ph idx="1"/>
          </p:nvPr>
        </p:nvSpPr>
        <p:spPr>
          <a:xfrm>
            <a:off x="429232" y="137380"/>
            <a:ext cx="9276470" cy="6023877"/>
          </a:xfrm>
        </p:spPr>
        <p:txBody>
          <a:bodyPr>
            <a:normAutofit/>
          </a:bodyPr>
          <a:lstStyle/>
          <a:p>
            <a:pPr marL="0" indent="0" algn="ctr">
              <a:buNone/>
            </a:pPr>
            <a:r>
              <a:rPr lang="es-ES" sz="2600" b="1" dirty="0">
                <a:solidFill>
                  <a:schemeClr val="accent1">
                    <a:lumMod val="50000"/>
                  </a:schemeClr>
                </a:solidFill>
              </a:rPr>
              <a:t>Comunicación e información a los colegiados</a:t>
            </a:r>
            <a:endParaRPr lang="es-ES" b="1" dirty="0">
              <a:solidFill>
                <a:schemeClr val="accent1">
                  <a:lumMod val="50000"/>
                </a:schemeClr>
              </a:solidFill>
            </a:endParaRPr>
          </a:p>
          <a:p>
            <a:pPr marL="0" indent="0">
              <a:buNone/>
            </a:pPr>
            <a:endParaRPr lang="es-ES" dirty="0"/>
          </a:p>
          <a:p>
            <a:pPr marL="0" lvl="0" indent="0">
              <a:buNone/>
            </a:pPr>
            <a:endParaRPr lang="es-ES" sz="2400" dirty="0"/>
          </a:p>
          <a:p>
            <a:pPr marL="0" indent="0">
              <a:buNone/>
            </a:pPr>
            <a:endParaRPr lang="es-ES" sz="2000" dirty="0">
              <a:solidFill>
                <a:schemeClr val="accent1">
                  <a:lumMod val="50000"/>
                </a:schemeClr>
              </a:solidFill>
            </a:endParaRPr>
          </a:p>
          <a:p>
            <a:pPr marL="0" indent="0">
              <a:buNone/>
            </a:pPr>
            <a:endParaRPr lang="es-ES" dirty="0">
              <a:solidFill>
                <a:schemeClr val="accent1">
                  <a:lumMod val="50000"/>
                </a:schemeClr>
              </a:solidFill>
            </a:endParaRPr>
          </a:p>
          <a:p>
            <a:pPr marL="0" indent="0">
              <a:buNone/>
            </a:pPr>
            <a:endParaRPr lang="es-ES" sz="2000" dirty="0">
              <a:solidFill>
                <a:schemeClr val="accent1">
                  <a:lumMod val="50000"/>
                </a:schemeClr>
              </a:solidFill>
            </a:endParaRPr>
          </a:p>
          <a:p>
            <a:pPr marL="0" indent="0">
              <a:buNone/>
            </a:pPr>
            <a:endParaRPr lang="es-ES" dirty="0"/>
          </a:p>
        </p:txBody>
      </p:sp>
      <p:pic>
        <p:nvPicPr>
          <p:cNvPr id="4" name="Imagen 3" descr="Imagen que contiene gráficos vectoriales&#10;&#10;Descripción generada con confianza alta">
            <a:extLst>
              <a:ext uri="{FF2B5EF4-FFF2-40B4-BE49-F238E27FC236}">
                <a16:creationId xmlns:a16="http://schemas.microsoft.com/office/drawing/2014/main" xmlns="" id="{DE738D82-F07C-4379-8CE9-B58407635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1617" y="153086"/>
            <a:ext cx="1350667" cy="1000276"/>
          </a:xfrm>
          <a:prstGeom prst="rect">
            <a:avLst/>
          </a:prstGeom>
        </p:spPr>
      </p:pic>
      <p:sp>
        <p:nvSpPr>
          <p:cNvPr id="5" name="CuadroTexto 4">
            <a:extLst>
              <a:ext uri="{FF2B5EF4-FFF2-40B4-BE49-F238E27FC236}">
                <a16:creationId xmlns:a16="http://schemas.microsoft.com/office/drawing/2014/main" xmlns="" id="{D9BA2631-0EA5-43E2-AEC2-90D118D4E419}"/>
              </a:ext>
            </a:extLst>
          </p:cNvPr>
          <p:cNvSpPr txBox="1"/>
          <p:nvPr/>
        </p:nvSpPr>
        <p:spPr>
          <a:xfrm>
            <a:off x="10114670" y="1153362"/>
            <a:ext cx="2077329" cy="215444"/>
          </a:xfrm>
          <a:prstGeom prst="rect">
            <a:avLst/>
          </a:prstGeom>
          <a:noFill/>
        </p:spPr>
        <p:txBody>
          <a:bodyPr wrap="square" rtlCol="0">
            <a:spAutoFit/>
          </a:bodyPr>
          <a:lstStyle/>
          <a:p>
            <a:r>
              <a:rPr lang="es-ES" sz="800" b="1" dirty="0">
                <a:solidFill>
                  <a:schemeClr val="accent1">
                    <a:lumMod val="50000"/>
                  </a:schemeClr>
                </a:solidFill>
              </a:rPr>
              <a:t>Colegio Oficial de Enfermería de Segovia</a:t>
            </a:r>
          </a:p>
        </p:txBody>
      </p:sp>
      <p:sp>
        <p:nvSpPr>
          <p:cNvPr id="10" name="CuadroTexto 9">
            <a:extLst>
              <a:ext uri="{FF2B5EF4-FFF2-40B4-BE49-F238E27FC236}">
                <a16:creationId xmlns:a16="http://schemas.microsoft.com/office/drawing/2014/main" xmlns="" id="{356A57C0-02ED-4CE1-BE4C-08810DF103C3}"/>
              </a:ext>
            </a:extLst>
          </p:cNvPr>
          <p:cNvSpPr txBox="1"/>
          <p:nvPr/>
        </p:nvSpPr>
        <p:spPr>
          <a:xfrm>
            <a:off x="641254" y="5838998"/>
            <a:ext cx="2069394" cy="369332"/>
          </a:xfrm>
          <a:prstGeom prst="rect">
            <a:avLst/>
          </a:prstGeom>
          <a:noFill/>
        </p:spPr>
        <p:txBody>
          <a:bodyPr wrap="square" rtlCol="0">
            <a:spAutoFit/>
          </a:bodyPr>
          <a:lstStyle/>
          <a:p>
            <a:pPr algn="ctr"/>
            <a:r>
              <a:rPr lang="es-ES" b="1" dirty="0"/>
              <a:t>Enero- </a:t>
            </a:r>
            <a:r>
              <a:rPr lang="es-ES" b="1" dirty="0" smtClean="0"/>
              <a:t>Febrero</a:t>
            </a:r>
            <a:endParaRPr lang="es-ES" b="1" dirty="0"/>
          </a:p>
        </p:txBody>
      </p:sp>
      <p:sp>
        <p:nvSpPr>
          <p:cNvPr id="12" name="CuadroTexto 11">
            <a:extLst>
              <a:ext uri="{FF2B5EF4-FFF2-40B4-BE49-F238E27FC236}">
                <a16:creationId xmlns:a16="http://schemas.microsoft.com/office/drawing/2014/main" xmlns="" id="{36B617EE-F855-4C53-B65F-F479A36CCEB3}"/>
              </a:ext>
            </a:extLst>
          </p:cNvPr>
          <p:cNvSpPr txBox="1"/>
          <p:nvPr/>
        </p:nvSpPr>
        <p:spPr>
          <a:xfrm>
            <a:off x="2897114" y="5838092"/>
            <a:ext cx="2069393" cy="369332"/>
          </a:xfrm>
          <a:prstGeom prst="rect">
            <a:avLst/>
          </a:prstGeom>
          <a:noFill/>
        </p:spPr>
        <p:txBody>
          <a:bodyPr wrap="square" rtlCol="0">
            <a:spAutoFit/>
          </a:bodyPr>
          <a:lstStyle/>
          <a:p>
            <a:r>
              <a:rPr lang="es-ES" b="1" dirty="0" smtClean="0"/>
              <a:t>   Marzo-Abril</a:t>
            </a:r>
            <a:endParaRPr lang="es-ES" b="1" dirty="0"/>
          </a:p>
        </p:txBody>
      </p:sp>
      <p:sp>
        <p:nvSpPr>
          <p:cNvPr id="13" name="CuadroTexto 12">
            <a:extLst>
              <a:ext uri="{FF2B5EF4-FFF2-40B4-BE49-F238E27FC236}">
                <a16:creationId xmlns:a16="http://schemas.microsoft.com/office/drawing/2014/main" xmlns="" id="{41B608AC-35E6-47CC-8356-F8B06F0A6D1D}"/>
              </a:ext>
            </a:extLst>
          </p:cNvPr>
          <p:cNvSpPr txBox="1"/>
          <p:nvPr/>
        </p:nvSpPr>
        <p:spPr>
          <a:xfrm>
            <a:off x="5394962" y="5838092"/>
            <a:ext cx="2039427" cy="369332"/>
          </a:xfrm>
          <a:prstGeom prst="rect">
            <a:avLst/>
          </a:prstGeom>
          <a:noFill/>
        </p:spPr>
        <p:txBody>
          <a:bodyPr wrap="square" rtlCol="0">
            <a:spAutoFit/>
          </a:bodyPr>
          <a:lstStyle/>
          <a:p>
            <a:r>
              <a:rPr lang="es-ES" b="1" dirty="0" smtClean="0"/>
              <a:t>Julio-Agosto</a:t>
            </a:r>
            <a:r>
              <a:rPr lang="es-ES" b="1" dirty="0" smtClean="0"/>
              <a:t> </a:t>
            </a:r>
            <a:endParaRPr lang="es-ES" b="1" dirty="0"/>
          </a:p>
        </p:txBody>
      </p:sp>
      <p:sp>
        <p:nvSpPr>
          <p:cNvPr id="16" name="CuadroTexto 15">
            <a:extLst>
              <a:ext uri="{FF2B5EF4-FFF2-40B4-BE49-F238E27FC236}">
                <a16:creationId xmlns:a16="http://schemas.microsoft.com/office/drawing/2014/main" xmlns="" id="{F3975321-F315-4774-85B2-DC290F47933A}"/>
              </a:ext>
            </a:extLst>
          </p:cNvPr>
          <p:cNvSpPr txBox="1"/>
          <p:nvPr/>
        </p:nvSpPr>
        <p:spPr>
          <a:xfrm>
            <a:off x="7422442" y="5838092"/>
            <a:ext cx="2036297" cy="646331"/>
          </a:xfrm>
          <a:prstGeom prst="rect">
            <a:avLst/>
          </a:prstGeom>
          <a:noFill/>
        </p:spPr>
        <p:txBody>
          <a:bodyPr wrap="square" rtlCol="0">
            <a:spAutoFit/>
          </a:bodyPr>
          <a:lstStyle/>
          <a:p>
            <a:pPr algn="ctr"/>
            <a:r>
              <a:rPr lang="es-ES" b="1" dirty="0" smtClean="0"/>
              <a:t>Septiembre-Octubre</a:t>
            </a:r>
            <a:endParaRPr lang="es-ES" b="1" dirty="0"/>
          </a:p>
        </p:txBody>
      </p:sp>
      <p:sp>
        <p:nvSpPr>
          <p:cNvPr id="17" name="CuadroTexto 16">
            <a:extLst>
              <a:ext uri="{FF2B5EF4-FFF2-40B4-BE49-F238E27FC236}">
                <a16:creationId xmlns:a16="http://schemas.microsoft.com/office/drawing/2014/main" xmlns="" id="{59A0D19B-E8DA-48FE-810B-FFCECF4D2A6A}"/>
              </a:ext>
            </a:extLst>
          </p:cNvPr>
          <p:cNvSpPr txBox="1"/>
          <p:nvPr/>
        </p:nvSpPr>
        <p:spPr>
          <a:xfrm>
            <a:off x="9678301" y="5838092"/>
            <a:ext cx="1983983" cy="646331"/>
          </a:xfrm>
          <a:prstGeom prst="rect">
            <a:avLst/>
          </a:prstGeom>
          <a:noFill/>
        </p:spPr>
        <p:txBody>
          <a:bodyPr wrap="square" rtlCol="0">
            <a:spAutoFit/>
          </a:bodyPr>
          <a:lstStyle/>
          <a:p>
            <a:pPr algn="ctr"/>
            <a:r>
              <a:rPr lang="es-ES" b="1" dirty="0" smtClean="0"/>
              <a:t>Noviembre-Diciembre</a:t>
            </a:r>
            <a:endParaRPr lang="es-ES" b="1" dirty="0"/>
          </a:p>
        </p:txBody>
      </p:sp>
      <p:sp>
        <p:nvSpPr>
          <p:cNvPr id="2" name="Rectángulo redondeado 1"/>
          <p:cNvSpPr/>
          <p:nvPr/>
        </p:nvSpPr>
        <p:spPr>
          <a:xfrm>
            <a:off x="1037971" y="1160412"/>
            <a:ext cx="8667731" cy="875735"/>
          </a:xfrm>
          <a:prstGeom prst="round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lvl="0" algn="ctr"/>
            <a:r>
              <a:rPr lang="es-ES" sz="4000" b="1" dirty="0"/>
              <a:t>Boletín de enfermería de </a:t>
            </a:r>
            <a:r>
              <a:rPr lang="es-ES" sz="4000" b="1" dirty="0" smtClean="0"/>
              <a:t>Segovia 2021</a:t>
            </a:r>
            <a:endParaRPr lang="es-ES" sz="4000" dirty="0"/>
          </a:p>
        </p:txBody>
      </p:sp>
      <p:pic>
        <p:nvPicPr>
          <p:cNvPr id="18" name="Imagen 17" descr="C:\Users\Pc\AppData\Local\Packages\microsoft.windowscommunicationsapps_8wekyb3d8bbwe\LocalState\Files\S0\3\Attachments\Boletín Segovia I-21 Portada[12].png"/>
          <p:cNvPicPr/>
          <p:nvPr/>
        </p:nvPicPr>
        <p:blipFill>
          <a:blip r:embed="rId3">
            <a:extLst>
              <a:ext uri="{28A0092B-C50C-407E-A947-70E740481C1C}">
                <a14:useLocalDpi xmlns:a14="http://schemas.microsoft.com/office/drawing/2010/main" val="0"/>
              </a:ext>
            </a:extLst>
          </a:blip>
          <a:srcRect/>
          <a:stretch>
            <a:fillRect/>
          </a:stretch>
        </p:blipFill>
        <p:spPr bwMode="auto">
          <a:xfrm>
            <a:off x="723451" y="3149318"/>
            <a:ext cx="1905000" cy="2381250"/>
          </a:xfrm>
          <a:prstGeom prst="rect">
            <a:avLst/>
          </a:prstGeom>
          <a:noFill/>
          <a:ln w="38100">
            <a:solidFill>
              <a:srgbClr val="92D050"/>
            </a:solidFill>
          </a:ln>
        </p:spPr>
      </p:pic>
      <p:pic>
        <p:nvPicPr>
          <p:cNvPr id="19" name="Imagen 18" descr="C:\Users\Pc\AppData\Local\Packages\microsoft.windowscommunicationsapps_8wekyb3d8bbwe\LocalState\Files\S0\3\Attachments\Portada-Marzo-Abril-21-1[11].png"/>
          <p:cNvPicPr/>
          <p:nvPr/>
        </p:nvPicPr>
        <p:blipFill>
          <a:blip r:embed="rId4">
            <a:extLst>
              <a:ext uri="{28A0092B-C50C-407E-A947-70E740481C1C}">
                <a14:useLocalDpi xmlns:a14="http://schemas.microsoft.com/office/drawing/2010/main" val="0"/>
              </a:ext>
            </a:extLst>
          </a:blip>
          <a:srcRect/>
          <a:stretch>
            <a:fillRect/>
          </a:stretch>
        </p:blipFill>
        <p:spPr bwMode="auto">
          <a:xfrm>
            <a:off x="2933644" y="3149318"/>
            <a:ext cx="1905000" cy="2381250"/>
          </a:xfrm>
          <a:prstGeom prst="rect">
            <a:avLst/>
          </a:prstGeom>
          <a:noFill/>
          <a:ln w="38100">
            <a:solidFill>
              <a:srgbClr val="7030A0"/>
            </a:solidFill>
          </a:ln>
        </p:spPr>
      </p:pic>
      <p:pic>
        <p:nvPicPr>
          <p:cNvPr id="20" name="Imagen 19" descr="C:\Users\Pc\AppData\Local\Packages\microsoft.windowscommunicationsapps_8wekyb3d8bbwe\LocalState\Files\S0\3\Attachments\Portada Julio-Agosto 21[13].png"/>
          <p:cNvPicPr/>
          <p:nvPr/>
        </p:nvPicPr>
        <p:blipFill>
          <a:blip r:embed="rId5">
            <a:extLst>
              <a:ext uri="{28A0092B-C50C-407E-A947-70E740481C1C}">
                <a14:useLocalDpi xmlns:a14="http://schemas.microsoft.com/office/drawing/2010/main" val="0"/>
              </a:ext>
            </a:extLst>
          </a:blip>
          <a:srcRect/>
          <a:stretch>
            <a:fillRect/>
          </a:stretch>
        </p:blipFill>
        <p:spPr bwMode="auto">
          <a:xfrm>
            <a:off x="5143837" y="3149318"/>
            <a:ext cx="2038758" cy="2399568"/>
          </a:xfrm>
          <a:prstGeom prst="rect">
            <a:avLst/>
          </a:prstGeom>
          <a:noFill/>
          <a:ln>
            <a:solidFill>
              <a:srgbClr val="FFC000"/>
            </a:solidFill>
          </a:ln>
        </p:spPr>
      </p:pic>
      <p:pic>
        <p:nvPicPr>
          <p:cNvPr id="22" name="Imagen 21" descr="C:\Users\Pc\AppData\Local\Packages\microsoft.windowscommunicationsapps_8wekyb3d8bbwe\LocalState\Files\S0\3\Attachments\Portada Boletín Segovia[14].png"/>
          <p:cNvPicPr/>
          <p:nvPr/>
        </p:nvPicPr>
        <p:blipFill>
          <a:blip r:embed="rId6">
            <a:extLst>
              <a:ext uri="{28A0092B-C50C-407E-A947-70E740481C1C}">
                <a14:useLocalDpi xmlns:a14="http://schemas.microsoft.com/office/drawing/2010/main" val="0"/>
              </a:ext>
            </a:extLst>
          </a:blip>
          <a:srcRect/>
          <a:stretch>
            <a:fillRect/>
          </a:stretch>
        </p:blipFill>
        <p:spPr bwMode="auto">
          <a:xfrm>
            <a:off x="7434389" y="3149318"/>
            <a:ext cx="1833966" cy="2410705"/>
          </a:xfrm>
          <a:prstGeom prst="rect">
            <a:avLst/>
          </a:prstGeom>
          <a:noFill/>
          <a:ln>
            <a:noFill/>
          </a:ln>
        </p:spPr>
      </p:pic>
      <p:pic>
        <p:nvPicPr>
          <p:cNvPr id="23" name="Imagen 22" descr="C:\Users\Pc\AppData\Local\Packages\microsoft.windowscommunicationsapps_8wekyb3d8bbwe\LocalState\Files\S0\3\Attachments\Portada boletín Nov-Dic 21[15].png"/>
          <p:cNvPicPr/>
          <p:nvPr/>
        </p:nvPicPr>
        <p:blipFill>
          <a:blip r:embed="rId7">
            <a:extLst>
              <a:ext uri="{28A0092B-C50C-407E-A947-70E740481C1C}">
                <a14:useLocalDpi xmlns:a14="http://schemas.microsoft.com/office/drawing/2010/main" val="0"/>
              </a:ext>
            </a:extLst>
          </a:blip>
          <a:srcRect/>
          <a:stretch>
            <a:fillRect/>
          </a:stretch>
        </p:blipFill>
        <p:spPr bwMode="auto">
          <a:xfrm>
            <a:off x="9520149" y="3153262"/>
            <a:ext cx="1895996" cy="2361663"/>
          </a:xfrm>
          <a:prstGeom prst="rect">
            <a:avLst/>
          </a:prstGeom>
          <a:noFill/>
          <a:ln>
            <a:noFill/>
          </a:ln>
        </p:spPr>
      </p:pic>
    </p:spTree>
    <p:extLst>
      <p:ext uri="{BB962C8B-B14F-4D97-AF65-F5344CB8AC3E}">
        <p14:creationId xmlns:p14="http://schemas.microsoft.com/office/powerpoint/2010/main" val="211637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47251" y="127818"/>
            <a:ext cx="9517625" cy="996170"/>
          </a:xfrm>
          <a:prstGeom prst="rect">
            <a:avLst/>
          </a:prstGeom>
        </p:spPr>
        <p:txBody>
          <a:bodyPr wrap="square">
            <a:spAutoFit/>
          </a:bodyPr>
          <a:lstStyle/>
          <a:p>
            <a:pPr>
              <a:lnSpc>
                <a:spcPct val="90000"/>
              </a:lnSpc>
              <a:spcBef>
                <a:spcPts val="1000"/>
              </a:spcBef>
            </a:pPr>
            <a:endParaRPr lang="es-ES" sz="2800" b="1" dirty="0">
              <a:solidFill>
                <a:schemeClr val="accent1">
                  <a:lumMod val="50000"/>
                </a:schemeClr>
              </a:solidFill>
            </a:endParaRPr>
          </a:p>
          <a:p>
            <a:pPr algn="ctr">
              <a:lnSpc>
                <a:spcPct val="90000"/>
              </a:lnSpc>
              <a:spcBef>
                <a:spcPts val="1000"/>
              </a:spcBef>
            </a:pPr>
            <a:r>
              <a:rPr lang="es-ES" sz="2800" b="1" dirty="0">
                <a:solidFill>
                  <a:schemeClr val="accent1">
                    <a:lumMod val="50000"/>
                  </a:schemeClr>
                </a:solidFill>
              </a:rPr>
              <a:t>Comunicación e información a los colegiados</a:t>
            </a:r>
          </a:p>
        </p:txBody>
      </p:sp>
      <p:pic>
        <p:nvPicPr>
          <p:cNvPr id="5" name="Imagen 4" descr="Imagen que contiene gráficos vectoriales&#10;&#10;Descripción generada con confianza alta">
            <a:extLst>
              <a:ext uri="{FF2B5EF4-FFF2-40B4-BE49-F238E27FC236}">
                <a16:creationId xmlns:a16="http://schemas.microsoft.com/office/drawing/2014/main" xmlns="" id="{DE738D82-F07C-4379-8CE9-B58407635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1617" y="153086"/>
            <a:ext cx="1350667" cy="1000276"/>
          </a:xfrm>
          <a:prstGeom prst="rect">
            <a:avLst/>
          </a:prstGeom>
        </p:spPr>
      </p:pic>
      <p:sp>
        <p:nvSpPr>
          <p:cNvPr id="6" name="CuadroTexto 5">
            <a:extLst>
              <a:ext uri="{FF2B5EF4-FFF2-40B4-BE49-F238E27FC236}">
                <a16:creationId xmlns:a16="http://schemas.microsoft.com/office/drawing/2014/main" xmlns="" id="{D9BA2631-0EA5-43E2-AEC2-90D118D4E419}"/>
              </a:ext>
            </a:extLst>
          </p:cNvPr>
          <p:cNvSpPr txBox="1"/>
          <p:nvPr/>
        </p:nvSpPr>
        <p:spPr>
          <a:xfrm>
            <a:off x="10114670" y="1153362"/>
            <a:ext cx="2077329" cy="215444"/>
          </a:xfrm>
          <a:prstGeom prst="rect">
            <a:avLst/>
          </a:prstGeom>
          <a:noFill/>
        </p:spPr>
        <p:txBody>
          <a:bodyPr wrap="square" rtlCol="0">
            <a:spAutoFit/>
          </a:bodyPr>
          <a:lstStyle/>
          <a:p>
            <a:r>
              <a:rPr lang="es-ES" sz="800" b="1" dirty="0">
                <a:solidFill>
                  <a:schemeClr val="accent1">
                    <a:lumMod val="50000"/>
                  </a:schemeClr>
                </a:solidFill>
              </a:rPr>
              <a:t>Colegio Oficial de Enfermería de Segovia</a:t>
            </a:r>
          </a:p>
        </p:txBody>
      </p:sp>
      <p:sp>
        <p:nvSpPr>
          <p:cNvPr id="2" name="Rectángulo redondeado 1"/>
          <p:cNvSpPr/>
          <p:nvPr/>
        </p:nvSpPr>
        <p:spPr>
          <a:xfrm>
            <a:off x="747251" y="1368806"/>
            <a:ext cx="4621162" cy="35297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800" b="1" dirty="0"/>
              <a:t>Página </a:t>
            </a:r>
            <a:r>
              <a:rPr lang="es-ES" sz="2800" b="1" dirty="0" smtClean="0"/>
              <a:t>web</a:t>
            </a:r>
          </a:p>
          <a:p>
            <a:pPr lvl="0"/>
            <a:r>
              <a:rPr lang="es-ES" dirty="0" smtClean="0"/>
              <a:t> </a:t>
            </a:r>
          </a:p>
          <a:p>
            <a:pPr lvl="0"/>
            <a:r>
              <a:rPr lang="es-ES" dirty="0" smtClean="0"/>
              <a:t>Se </a:t>
            </a:r>
            <a:r>
              <a:rPr lang="es-ES" dirty="0"/>
              <a:t>han </a:t>
            </a:r>
            <a:r>
              <a:rPr lang="es-ES" dirty="0" smtClean="0"/>
              <a:t> emitido  </a:t>
            </a:r>
            <a:r>
              <a:rPr lang="es-ES" sz="2000" b="1" dirty="0" smtClean="0">
                <a:solidFill>
                  <a:srgbClr val="FFC000"/>
                </a:solidFill>
              </a:rPr>
              <a:t>163 </a:t>
            </a:r>
            <a:r>
              <a:rPr lang="es-ES" sz="2000" b="1" dirty="0">
                <a:solidFill>
                  <a:srgbClr val="FFC000"/>
                </a:solidFill>
              </a:rPr>
              <a:t>comunicados </a:t>
            </a:r>
            <a:r>
              <a:rPr lang="es-ES" dirty="0"/>
              <a:t>.</a:t>
            </a:r>
            <a:endParaRPr lang="es-ES" sz="2000" b="1" dirty="0">
              <a:solidFill>
                <a:srgbClr val="FFC000"/>
              </a:solidFill>
            </a:endParaRPr>
          </a:p>
          <a:p>
            <a:pPr lvl="0"/>
            <a:r>
              <a:rPr lang="es-ES" dirty="0"/>
              <a:t>Publicándose:</a:t>
            </a:r>
          </a:p>
          <a:p>
            <a:pPr lvl="1"/>
            <a:r>
              <a:rPr lang="es-ES" dirty="0"/>
              <a:t>Noticias de actualidad en enfermería</a:t>
            </a:r>
          </a:p>
          <a:p>
            <a:pPr lvl="1"/>
            <a:r>
              <a:rPr lang="es-ES" dirty="0"/>
              <a:t>Información sobre cursos, especialidades, bolsas de empleo, oposiciones, congresos, jornadas, ocio</a:t>
            </a:r>
          </a:p>
        </p:txBody>
      </p:sp>
      <p:sp>
        <p:nvSpPr>
          <p:cNvPr id="4" name="Rectángulo redondeado 3"/>
          <p:cNvSpPr/>
          <p:nvPr/>
        </p:nvSpPr>
        <p:spPr>
          <a:xfrm>
            <a:off x="5909188" y="1651819"/>
            <a:ext cx="3411794" cy="90456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800" b="1" dirty="0"/>
              <a:t>Tablón de Anuncios</a:t>
            </a:r>
          </a:p>
        </p:txBody>
      </p:sp>
      <p:sp>
        <p:nvSpPr>
          <p:cNvPr id="7" name="Rectángulo redondeado 6"/>
          <p:cNvSpPr/>
          <p:nvPr/>
        </p:nvSpPr>
        <p:spPr>
          <a:xfrm>
            <a:off x="6499123" y="2989005"/>
            <a:ext cx="4365522" cy="296844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endParaRPr lang="es-ES" sz="2800" b="1" dirty="0" smtClean="0"/>
          </a:p>
          <a:p>
            <a:pPr lvl="0" algn="ctr"/>
            <a:r>
              <a:rPr lang="es-ES" sz="2800" b="1" dirty="0" smtClean="0"/>
              <a:t>SMS informativos</a:t>
            </a:r>
          </a:p>
          <a:p>
            <a:pPr lvl="0" algn="ctr"/>
            <a:endParaRPr lang="es-ES" sz="2800" b="1" dirty="0" smtClean="0"/>
          </a:p>
          <a:p>
            <a:pPr algn="just"/>
            <a:r>
              <a:rPr lang="es-ES" b="1" dirty="0"/>
              <a:t>27 SMS </a:t>
            </a:r>
            <a:r>
              <a:rPr lang="es-ES" dirty="0"/>
              <a:t>a través de la plataforma </a:t>
            </a:r>
            <a:r>
              <a:rPr lang="es-ES" dirty="0" err="1"/>
              <a:t>Mensario</a:t>
            </a:r>
            <a:r>
              <a:rPr lang="es-ES" dirty="0"/>
              <a:t>, donde se envía información relacionada con formación continuada, comunicación de las charlas en el espacio de radio, boletín, oferta de empleo, lotería, horario de atención, etc…</a:t>
            </a:r>
          </a:p>
          <a:p>
            <a:pPr lvl="0" algn="just"/>
            <a:endParaRPr lang="es-ES" sz="2800" b="1" dirty="0"/>
          </a:p>
          <a:p>
            <a:pPr lvl="0" algn="ctr"/>
            <a:endParaRPr lang="es-ES" sz="2800" b="1" dirty="0"/>
          </a:p>
        </p:txBody>
      </p:sp>
      <p:sp>
        <p:nvSpPr>
          <p:cNvPr id="8" name="Rectángulo redondeado 7"/>
          <p:cNvSpPr/>
          <p:nvPr/>
        </p:nvSpPr>
        <p:spPr>
          <a:xfrm>
            <a:off x="501445" y="5152103"/>
            <a:ext cx="5329084" cy="150433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800" b="1" dirty="0"/>
              <a:t>Twitter </a:t>
            </a:r>
          </a:p>
          <a:p>
            <a:r>
              <a:rPr lang="es-ES" sz="2000" b="1" dirty="0" smtClean="0">
                <a:solidFill>
                  <a:schemeClr val="tx1"/>
                </a:solidFill>
              </a:rPr>
              <a:t>655 </a:t>
            </a:r>
            <a:r>
              <a:rPr lang="es-ES" sz="2000" b="1" dirty="0">
                <a:solidFill>
                  <a:schemeClr val="tx1"/>
                </a:solidFill>
              </a:rPr>
              <a:t>seguidores </a:t>
            </a:r>
            <a:r>
              <a:rPr lang="es-ES" dirty="0"/>
              <a:t>a fecha </a:t>
            </a:r>
            <a:r>
              <a:rPr lang="es-ES" dirty="0" smtClean="0"/>
              <a:t>31/12/2021  </a:t>
            </a:r>
            <a:r>
              <a:rPr lang="es-ES" dirty="0"/>
              <a:t>con </a:t>
            </a:r>
            <a:r>
              <a:rPr lang="es-ES" dirty="0" smtClean="0"/>
              <a:t> </a:t>
            </a:r>
            <a:r>
              <a:rPr lang="es-ES" sz="2000" b="1" dirty="0" smtClean="0">
                <a:solidFill>
                  <a:schemeClr val="tx1"/>
                </a:solidFill>
              </a:rPr>
              <a:t>7697  </a:t>
            </a:r>
            <a:r>
              <a:rPr lang="es-ES" sz="2000" b="1" dirty="0">
                <a:solidFill>
                  <a:schemeClr val="tx1"/>
                </a:solidFill>
              </a:rPr>
              <a:t>Tuits </a:t>
            </a:r>
            <a:r>
              <a:rPr lang="es-ES" sz="2000" dirty="0"/>
              <a:t>(propios y retuiteados)</a:t>
            </a:r>
            <a:endParaRPr lang="es-ES" dirty="0"/>
          </a:p>
        </p:txBody>
      </p:sp>
    </p:spTree>
    <p:extLst>
      <p:ext uri="{BB962C8B-B14F-4D97-AF65-F5344CB8AC3E}">
        <p14:creationId xmlns:p14="http://schemas.microsoft.com/office/powerpoint/2010/main" val="5771610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47251" y="127818"/>
            <a:ext cx="9517625" cy="996170"/>
          </a:xfrm>
          <a:prstGeom prst="rect">
            <a:avLst/>
          </a:prstGeom>
        </p:spPr>
        <p:txBody>
          <a:bodyPr wrap="square">
            <a:spAutoFit/>
          </a:bodyPr>
          <a:lstStyle/>
          <a:p>
            <a:pPr algn="ctr">
              <a:lnSpc>
                <a:spcPct val="90000"/>
              </a:lnSpc>
              <a:spcBef>
                <a:spcPts val="1000"/>
              </a:spcBef>
            </a:pPr>
            <a:r>
              <a:rPr lang="es-ES" sz="2800" b="1" dirty="0">
                <a:solidFill>
                  <a:schemeClr val="accent1">
                    <a:lumMod val="50000"/>
                  </a:schemeClr>
                </a:solidFill>
              </a:rPr>
              <a:t>Fomento de la formación y la investigación</a:t>
            </a:r>
            <a:endParaRPr lang="es-ES" sz="2800" dirty="0">
              <a:solidFill>
                <a:schemeClr val="accent1">
                  <a:lumMod val="50000"/>
                </a:schemeClr>
              </a:solidFill>
            </a:endParaRPr>
          </a:p>
          <a:p>
            <a:pPr>
              <a:lnSpc>
                <a:spcPct val="90000"/>
              </a:lnSpc>
              <a:spcBef>
                <a:spcPts val="1000"/>
              </a:spcBef>
            </a:pPr>
            <a:endParaRPr lang="es-ES" sz="2800" b="1" dirty="0">
              <a:solidFill>
                <a:schemeClr val="accent1">
                  <a:lumMod val="50000"/>
                </a:schemeClr>
              </a:solidFill>
            </a:endParaRPr>
          </a:p>
        </p:txBody>
      </p:sp>
      <p:pic>
        <p:nvPicPr>
          <p:cNvPr id="5" name="Imagen 4" descr="Imagen que contiene gráficos vectoriales&#10;&#10;Descripción generada con confianza alta">
            <a:extLst>
              <a:ext uri="{FF2B5EF4-FFF2-40B4-BE49-F238E27FC236}">
                <a16:creationId xmlns:a16="http://schemas.microsoft.com/office/drawing/2014/main" xmlns="" id="{DE738D82-F07C-4379-8CE9-B58407635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1690" y="153086"/>
            <a:ext cx="1210594" cy="896541"/>
          </a:xfrm>
          <a:prstGeom prst="rect">
            <a:avLst/>
          </a:prstGeom>
        </p:spPr>
      </p:pic>
      <p:sp>
        <p:nvSpPr>
          <p:cNvPr id="6" name="CuadroTexto 5">
            <a:extLst>
              <a:ext uri="{FF2B5EF4-FFF2-40B4-BE49-F238E27FC236}">
                <a16:creationId xmlns:a16="http://schemas.microsoft.com/office/drawing/2014/main" xmlns="" id="{D9BA2631-0EA5-43E2-AEC2-90D118D4E419}"/>
              </a:ext>
            </a:extLst>
          </p:cNvPr>
          <p:cNvSpPr txBox="1"/>
          <p:nvPr/>
        </p:nvSpPr>
        <p:spPr>
          <a:xfrm>
            <a:off x="10114671" y="993772"/>
            <a:ext cx="2077329" cy="215444"/>
          </a:xfrm>
          <a:prstGeom prst="rect">
            <a:avLst/>
          </a:prstGeom>
          <a:noFill/>
        </p:spPr>
        <p:txBody>
          <a:bodyPr wrap="square" rtlCol="0">
            <a:spAutoFit/>
          </a:bodyPr>
          <a:lstStyle/>
          <a:p>
            <a:r>
              <a:rPr lang="es-ES" sz="800" b="1" dirty="0">
                <a:solidFill>
                  <a:schemeClr val="accent1">
                    <a:lumMod val="50000"/>
                  </a:schemeClr>
                </a:solidFill>
              </a:rPr>
              <a:t>Colegio Oficial de Enfermería de Segovia</a:t>
            </a:r>
          </a:p>
        </p:txBody>
      </p:sp>
      <p:sp>
        <p:nvSpPr>
          <p:cNvPr id="11" name="Rectángulo redondeado 10"/>
          <p:cNvSpPr/>
          <p:nvPr/>
        </p:nvSpPr>
        <p:spPr>
          <a:xfrm>
            <a:off x="127668" y="1368806"/>
            <a:ext cx="5761855" cy="53957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lnSpc>
                <a:spcPct val="107000"/>
              </a:lnSpc>
              <a:spcAft>
                <a:spcPts val="0"/>
              </a:spcAft>
              <a:buFont typeface="+mj-lt"/>
              <a:buAutoNum type="arabicPeriod"/>
            </a:pPr>
            <a:r>
              <a:rPr lang="es-ES" dirty="0">
                <a:latin typeface="Calibri" panose="020F0502020204030204" pitchFamily="34" charset="0"/>
                <a:ea typeface="Calibri" panose="020F0502020204030204" pitchFamily="34" charset="0"/>
                <a:cs typeface="Times New Roman" panose="02020603050405020304" pitchFamily="18" charset="0"/>
              </a:rPr>
              <a:t>Alimentación y enfermedades cardiovasculares</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ES" dirty="0">
                <a:latin typeface="Calibri" panose="020F0502020204030204" pitchFamily="34" charset="0"/>
                <a:ea typeface="Calibri" panose="020F0502020204030204" pitchFamily="34" charset="0"/>
                <a:cs typeface="Times New Roman" panose="02020603050405020304" pitchFamily="18" charset="0"/>
              </a:rPr>
              <a:t>Asistencia en el periodo de transición a la vida extrauterina. Reanimación neonatal</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ES" dirty="0">
                <a:latin typeface="Calibri" panose="020F0502020204030204" pitchFamily="34" charset="0"/>
                <a:ea typeface="Calibri" panose="020F0502020204030204" pitchFamily="34" charset="0"/>
                <a:cs typeface="Times New Roman" panose="02020603050405020304" pitchFamily="18" charset="0"/>
              </a:rPr>
              <a:t>Comunicación eficaz en enfermería</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ES" dirty="0">
                <a:latin typeface="Calibri" panose="020F0502020204030204" pitchFamily="34" charset="0"/>
                <a:ea typeface="Calibri" panose="020F0502020204030204" pitchFamily="34" charset="0"/>
                <a:cs typeface="Times New Roman" panose="02020603050405020304" pitchFamily="18" charset="0"/>
              </a:rPr>
              <a:t>Cuidados de enfermería en el duelo perinatal</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ES" dirty="0">
                <a:latin typeface="Calibri" panose="020F0502020204030204" pitchFamily="34" charset="0"/>
                <a:ea typeface="Calibri" panose="020F0502020204030204" pitchFamily="34" charset="0"/>
                <a:cs typeface="Times New Roman" panose="02020603050405020304" pitchFamily="18" charset="0"/>
              </a:rPr>
              <a:t>Cuidados de enfermería en las enfermedades de transmisión sexual</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ES" dirty="0">
                <a:latin typeface="Calibri" panose="020F0502020204030204" pitchFamily="34" charset="0"/>
                <a:ea typeface="Calibri" panose="020F0502020204030204" pitchFamily="34" charset="0"/>
                <a:cs typeface="Times New Roman" panose="02020603050405020304" pitchFamily="18" charset="0"/>
              </a:rPr>
              <a:t>Cuidados de enfermería en geriatría</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ES" dirty="0">
                <a:latin typeface="Calibri" panose="020F0502020204030204" pitchFamily="34" charset="0"/>
                <a:ea typeface="Calibri" panose="020F0502020204030204" pitchFamily="34" charset="0"/>
                <a:cs typeface="Times New Roman" panose="02020603050405020304" pitchFamily="18" charset="0"/>
              </a:rPr>
              <a:t>Cuidados de enfermería a pacientes con heridas crónicas</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ES" dirty="0">
                <a:latin typeface="Calibri" panose="020F0502020204030204" pitchFamily="34" charset="0"/>
                <a:ea typeface="Calibri" panose="020F0502020204030204" pitchFamily="34" charset="0"/>
                <a:cs typeface="Times New Roman" panose="02020603050405020304" pitchFamily="18" charset="0"/>
              </a:rPr>
              <a:t>Cuidados e intervenciones básicas de hematología </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ES" dirty="0">
                <a:latin typeface="Calibri" panose="020F0502020204030204" pitchFamily="34" charset="0"/>
                <a:ea typeface="Calibri" panose="020F0502020204030204" pitchFamily="34" charset="0"/>
                <a:cs typeface="Times New Roman" panose="02020603050405020304" pitchFamily="18" charset="0"/>
              </a:rPr>
              <a:t>Cuidados y salud sexual desde la perspectiva de género</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ES" dirty="0">
                <a:latin typeface="Calibri" panose="020F0502020204030204" pitchFamily="34" charset="0"/>
                <a:ea typeface="Calibri" panose="020F0502020204030204" pitchFamily="34" charset="0"/>
                <a:cs typeface="Times New Roman" panose="02020603050405020304" pitchFamily="18" charset="0"/>
              </a:rPr>
              <a:t>Desarrollo y Salud sexual desde las intervenciones de enfermería</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s-ES" dirty="0">
                <a:latin typeface="Calibri" panose="020F0502020204030204" pitchFamily="34" charset="0"/>
                <a:ea typeface="Calibri" panose="020F0502020204030204" pitchFamily="34" charset="0"/>
                <a:cs typeface="Times New Roman" panose="02020603050405020304" pitchFamily="18" charset="0"/>
              </a:rPr>
              <a:t>Fragilidad en las personas mayores. Actuación de Enfermería</a:t>
            </a:r>
            <a:endParaRPr lang="es-E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redondeado 11"/>
          <p:cNvSpPr/>
          <p:nvPr/>
        </p:nvSpPr>
        <p:spPr>
          <a:xfrm>
            <a:off x="6381135" y="1368806"/>
            <a:ext cx="5653549" cy="53957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dirty="0"/>
              <a:t>12. </a:t>
            </a:r>
            <a:r>
              <a:rPr lang="es-ES" dirty="0"/>
              <a:t>Intervención enfermera en sexualidad de inmigrantes, refugiados y desplazados</a:t>
            </a:r>
          </a:p>
          <a:p>
            <a:pPr lvl="0"/>
            <a:r>
              <a:rPr lang="es-ES" dirty="0"/>
              <a:t>13. Investigación cualitativa en el ámbito enfermero</a:t>
            </a:r>
          </a:p>
          <a:p>
            <a:pPr lvl="0"/>
            <a:r>
              <a:rPr lang="es-ES" dirty="0"/>
              <a:t>14. Manejo del Embarazo, parto y puerperio fisiológicos para profesionales de enfermería</a:t>
            </a:r>
          </a:p>
          <a:p>
            <a:pPr lvl="0"/>
            <a:r>
              <a:rPr lang="es-ES" dirty="0"/>
              <a:t>15. Metodología para enfermería NANDA - NIC– NOC</a:t>
            </a:r>
          </a:p>
          <a:p>
            <a:pPr lvl="0"/>
            <a:r>
              <a:rPr lang="es-ES" dirty="0"/>
              <a:t>16. Nuevos alimentos para necesidades actuales</a:t>
            </a:r>
          </a:p>
          <a:p>
            <a:pPr lvl="0"/>
            <a:r>
              <a:rPr lang="es-ES" dirty="0"/>
              <a:t>17. Nutrición humana y dietética en las diferentes etapas fisiológicas de la vida</a:t>
            </a:r>
          </a:p>
          <a:p>
            <a:pPr lvl="0"/>
            <a:r>
              <a:rPr lang="es-ES" dirty="0"/>
              <a:t>18. Patología del embarazo, parto y puerperio y su manejo para profesionales de enfermería</a:t>
            </a:r>
          </a:p>
          <a:p>
            <a:pPr lvl="0"/>
            <a:r>
              <a:rPr lang="es-ES" dirty="0"/>
              <a:t>19. Prevención y detección de la violencia de género desde la salud</a:t>
            </a:r>
          </a:p>
          <a:p>
            <a:pPr lvl="0"/>
            <a:r>
              <a:rPr lang="es-ES" dirty="0"/>
              <a:t>20. Urgencias en ginecología</a:t>
            </a:r>
          </a:p>
          <a:p>
            <a:pPr lvl="0"/>
            <a:r>
              <a:rPr lang="es-ES" dirty="0"/>
              <a:t>21. Urgencias en obstetricia</a:t>
            </a:r>
          </a:p>
          <a:p>
            <a:pPr lvl="0"/>
            <a:r>
              <a:rPr lang="es-ES" dirty="0"/>
              <a:t>22. Visita sanitaria domiciliaria</a:t>
            </a:r>
          </a:p>
        </p:txBody>
      </p:sp>
      <p:sp>
        <p:nvSpPr>
          <p:cNvPr id="13" name="Rectángulo redondeado 12"/>
          <p:cNvSpPr/>
          <p:nvPr/>
        </p:nvSpPr>
        <p:spPr>
          <a:xfrm>
            <a:off x="1032387" y="796413"/>
            <a:ext cx="8721213" cy="47194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sz="2400" b="1" dirty="0"/>
              <a:t>Formación gratuita </a:t>
            </a:r>
            <a:r>
              <a:rPr lang="es-ES" sz="2400" b="1" dirty="0" err="1"/>
              <a:t>on</a:t>
            </a:r>
            <a:r>
              <a:rPr lang="es-ES" sz="2400" b="1" dirty="0"/>
              <a:t>- line a través del campus virtual </a:t>
            </a:r>
            <a:r>
              <a:rPr lang="es-ES" sz="2400" b="1" dirty="0" err="1"/>
              <a:t>Fecyl</a:t>
            </a:r>
            <a:endParaRPr lang="es-ES" sz="2400" dirty="0"/>
          </a:p>
        </p:txBody>
      </p:sp>
    </p:spTree>
    <p:extLst>
      <p:ext uri="{BB962C8B-B14F-4D97-AF65-F5344CB8AC3E}">
        <p14:creationId xmlns:p14="http://schemas.microsoft.com/office/powerpoint/2010/main" val="41328611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2CB6C291-6CAF-46DF-ACFF-AADF0FD03F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820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xmlns="" id="{63C11A00-A2A3-417C-B33D-DC753ED7C3B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rcRect l="3964" t="3964" r="3964" b="3964"/>
          <a:stretch>
            <a:fillRect/>
          </a:stretch>
        </p:blipFill>
        <p:spPr>
          <a:xfrm>
            <a:off x="0" y="1"/>
            <a:ext cx="12192000" cy="6857998"/>
          </a:xfrm>
          <a:custGeom>
            <a:avLst/>
            <a:gdLst>
              <a:gd name="connsiteX0" fmla="*/ 0 w 12192000"/>
              <a:gd name="connsiteY0" fmla="*/ 0 h 6857998"/>
              <a:gd name="connsiteX1" fmla="*/ 12192000 w 12192000"/>
              <a:gd name="connsiteY1" fmla="*/ 0 h 6857998"/>
              <a:gd name="connsiteX2" fmla="*/ 12192000 w 12192000"/>
              <a:gd name="connsiteY2" fmla="*/ 6857998 h 6857998"/>
              <a:gd name="connsiteX3" fmla="*/ 0 w 121920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2000" h="6857998">
                <a:moveTo>
                  <a:pt x="0" y="0"/>
                </a:moveTo>
                <a:lnTo>
                  <a:pt x="12192000" y="0"/>
                </a:lnTo>
                <a:lnTo>
                  <a:pt x="12192000" y="6857998"/>
                </a:lnTo>
                <a:lnTo>
                  <a:pt x="0" y="6857998"/>
                </a:lnTo>
                <a:close/>
              </a:path>
            </a:pathLst>
          </a:custGeom>
        </p:spPr>
      </p:pic>
      <p:sp>
        <p:nvSpPr>
          <p:cNvPr id="9" name="CuadroTexto 8">
            <a:extLst>
              <a:ext uri="{FF2B5EF4-FFF2-40B4-BE49-F238E27FC236}">
                <a16:creationId xmlns:a16="http://schemas.microsoft.com/office/drawing/2014/main" xmlns="" id="{A5D852A6-37D5-410F-9AFA-697BCB005D41}"/>
              </a:ext>
            </a:extLst>
          </p:cNvPr>
          <p:cNvSpPr txBox="1"/>
          <p:nvPr/>
        </p:nvSpPr>
        <p:spPr>
          <a:xfrm>
            <a:off x="1798820" y="180109"/>
            <a:ext cx="8139659" cy="1877955"/>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3400" b="1" kern="1200" dirty="0" smtClean="0">
              <a:solidFill>
                <a:srgbClr val="FFFFFF"/>
              </a:solidFill>
              <a:latin typeface="+mj-lt"/>
              <a:ea typeface="+mj-ea"/>
              <a:cs typeface="+mj-cs"/>
            </a:endParaRPr>
          </a:p>
          <a:p>
            <a:pPr algn="ctr">
              <a:lnSpc>
                <a:spcPct val="90000"/>
              </a:lnSpc>
              <a:spcBef>
                <a:spcPct val="0"/>
              </a:spcBef>
              <a:spcAft>
                <a:spcPts val="600"/>
              </a:spcAft>
            </a:pPr>
            <a:r>
              <a:rPr lang="en-US" sz="3400" b="1" kern="1200" dirty="0" err="1" smtClean="0">
                <a:solidFill>
                  <a:srgbClr val="FFFFFF"/>
                </a:solidFill>
                <a:latin typeface="+mj-lt"/>
                <a:ea typeface="+mj-ea"/>
                <a:cs typeface="+mj-cs"/>
              </a:rPr>
              <a:t>Fomento</a:t>
            </a:r>
            <a:r>
              <a:rPr lang="en-US" sz="3400" b="1" kern="1200" dirty="0" smtClean="0">
                <a:solidFill>
                  <a:srgbClr val="FFFFFF"/>
                </a:solidFill>
                <a:latin typeface="+mj-lt"/>
                <a:ea typeface="+mj-ea"/>
                <a:cs typeface="+mj-cs"/>
              </a:rPr>
              <a:t> </a:t>
            </a:r>
            <a:r>
              <a:rPr lang="en-US" sz="3400" b="1" kern="1200" dirty="0">
                <a:solidFill>
                  <a:srgbClr val="FFFFFF"/>
                </a:solidFill>
                <a:latin typeface="+mj-lt"/>
                <a:ea typeface="+mj-ea"/>
                <a:cs typeface="+mj-cs"/>
              </a:rPr>
              <a:t>de la </a:t>
            </a:r>
            <a:r>
              <a:rPr lang="en-US" sz="3400" b="1" kern="1200" dirty="0" err="1">
                <a:solidFill>
                  <a:srgbClr val="FFFFFF"/>
                </a:solidFill>
                <a:latin typeface="+mj-lt"/>
                <a:ea typeface="+mj-ea"/>
                <a:cs typeface="+mj-cs"/>
              </a:rPr>
              <a:t>formación</a:t>
            </a:r>
            <a:r>
              <a:rPr lang="en-US" sz="3400" b="1" kern="1200" dirty="0">
                <a:solidFill>
                  <a:srgbClr val="FFFFFF"/>
                </a:solidFill>
                <a:latin typeface="+mj-lt"/>
                <a:ea typeface="+mj-ea"/>
                <a:cs typeface="+mj-cs"/>
              </a:rPr>
              <a:t> y la </a:t>
            </a:r>
            <a:r>
              <a:rPr lang="en-US" sz="3400" b="1" kern="1200" dirty="0" err="1">
                <a:solidFill>
                  <a:srgbClr val="FFFFFF"/>
                </a:solidFill>
                <a:latin typeface="+mj-lt"/>
                <a:ea typeface="+mj-ea"/>
                <a:cs typeface="+mj-cs"/>
              </a:rPr>
              <a:t>investigación</a:t>
            </a:r>
            <a:endParaRPr lang="en-US" sz="3400" b="1" kern="1200" dirty="0">
              <a:solidFill>
                <a:srgbClr val="FFFFFF"/>
              </a:solidFill>
              <a:latin typeface="+mj-lt"/>
              <a:ea typeface="+mj-ea"/>
              <a:cs typeface="+mj-cs"/>
            </a:endParaRPr>
          </a:p>
        </p:txBody>
      </p:sp>
      <p:sp>
        <p:nvSpPr>
          <p:cNvPr id="3" name="Marcador de contenido 2">
            <a:extLst>
              <a:ext uri="{FF2B5EF4-FFF2-40B4-BE49-F238E27FC236}">
                <a16:creationId xmlns:a16="http://schemas.microsoft.com/office/drawing/2014/main" xmlns="" id="{769D009D-C9A4-4E02-83A8-A5A54762D777}"/>
              </a:ext>
            </a:extLst>
          </p:cNvPr>
          <p:cNvSpPr>
            <a:spLocks noGrp="1"/>
          </p:cNvSpPr>
          <p:nvPr>
            <p:ph idx="1"/>
          </p:nvPr>
        </p:nvSpPr>
        <p:spPr>
          <a:xfrm>
            <a:off x="2618437" y="2371725"/>
            <a:ext cx="6955124" cy="3038475"/>
          </a:xfrm>
        </p:spPr>
        <p:txBody>
          <a:bodyPr vert="horz" lIns="91440" tIns="45720" rIns="91440" bIns="45720" rtlCol="0" anchor="t">
            <a:normAutofit/>
          </a:bodyPr>
          <a:lstStyle/>
          <a:p>
            <a:r>
              <a:rPr lang="en-US" sz="2400" dirty="0">
                <a:solidFill>
                  <a:srgbClr val="FFFFFF"/>
                </a:solidFill>
              </a:rPr>
              <a:t>. </a:t>
            </a:r>
            <a:endParaRPr lang="en-US" sz="2400" b="1" dirty="0">
              <a:solidFill>
                <a:srgbClr val="FFFFFF"/>
              </a:solidFill>
            </a:endParaRPr>
          </a:p>
        </p:txBody>
      </p:sp>
      <p:sp>
        <p:nvSpPr>
          <p:cNvPr id="5" name="CuadroTexto 4">
            <a:extLst>
              <a:ext uri="{FF2B5EF4-FFF2-40B4-BE49-F238E27FC236}">
                <a16:creationId xmlns:a16="http://schemas.microsoft.com/office/drawing/2014/main" xmlns="" id="{D9BA2631-0EA5-43E2-AEC2-90D118D4E419}"/>
              </a:ext>
            </a:extLst>
          </p:cNvPr>
          <p:cNvSpPr txBox="1"/>
          <p:nvPr/>
        </p:nvSpPr>
        <p:spPr>
          <a:xfrm rot="10800000" flipV="1">
            <a:off x="4515727" y="6471138"/>
            <a:ext cx="1227261" cy="386862"/>
          </a:xfrm>
          <a:prstGeom prst="rect">
            <a:avLst/>
          </a:prstGeom>
        </p:spPr>
        <p:txBody>
          <a:bodyPr vert="horz" lIns="91440" tIns="45720" rIns="91440" bIns="45720" rtlCol="0" anchor="ctr">
            <a:noAutofit/>
          </a:bodyPr>
          <a:lstStyle/>
          <a:p>
            <a:pPr>
              <a:lnSpc>
                <a:spcPct val="90000"/>
              </a:lnSpc>
              <a:spcBef>
                <a:spcPct val="0"/>
              </a:spcBef>
              <a:spcAft>
                <a:spcPts val="600"/>
              </a:spcAft>
            </a:pPr>
            <a:endParaRPr lang="en-US" sz="500" b="1" dirty="0">
              <a:solidFill>
                <a:srgbClr val="000000"/>
              </a:solidFill>
              <a:latin typeface="+mj-lt"/>
              <a:ea typeface="+mj-ea"/>
              <a:cs typeface="+mj-cs"/>
            </a:endParaRPr>
          </a:p>
        </p:txBody>
      </p:sp>
      <p:pic>
        <p:nvPicPr>
          <p:cNvPr id="4" name="Imagen 3" descr="Imagen que contiene gráficos vectoriales&#10;&#10;Descripción generada con confianza alta">
            <a:extLst>
              <a:ext uri="{FF2B5EF4-FFF2-40B4-BE49-F238E27FC236}">
                <a16:creationId xmlns:a16="http://schemas.microsoft.com/office/drawing/2014/main" xmlns="" id="{DE738D82-F07C-4379-8CE9-B58407635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0"/>
            <a:ext cx="1350667" cy="1000276"/>
          </a:xfrm>
          <a:prstGeom prst="rect">
            <a:avLst/>
          </a:prstGeom>
        </p:spPr>
      </p:pic>
      <p:sp>
        <p:nvSpPr>
          <p:cNvPr id="10" name="Rectángulo redondeado 9"/>
          <p:cNvSpPr/>
          <p:nvPr/>
        </p:nvSpPr>
        <p:spPr>
          <a:xfrm>
            <a:off x="318806" y="1920277"/>
            <a:ext cx="5938987" cy="479917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r>
              <a:rPr lang="es-ES" b="1" dirty="0"/>
              <a:t>Curso online: “Cuidados de enfermería en el paciente respiratorio “  </a:t>
            </a:r>
            <a:r>
              <a:rPr lang="es-ES" dirty="0"/>
              <a:t>a través de la plataforma FNN.</a:t>
            </a:r>
            <a:endParaRPr lang="es-ES" sz="1600" dirty="0"/>
          </a:p>
          <a:p>
            <a:r>
              <a:rPr lang="es-ES" dirty="0"/>
              <a:t> </a:t>
            </a:r>
            <a:endParaRPr lang="es-ES" sz="1600" dirty="0"/>
          </a:p>
          <a:p>
            <a:pPr lvl="0"/>
            <a:r>
              <a:rPr lang="es-ES" b="1" dirty="0"/>
              <a:t>Sesiones online impartidas desde el colegio a través de plataformas digitales: </a:t>
            </a:r>
            <a:endParaRPr lang="es-ES" sz="1600" dirty="0"/>
          </a:p>
          <a:p>
            <a:r>
              <a:rPr lang="es-ES" b="1" dirty="0"/>
              <a:t> </a:t>
            </a:r>
            <a:endParaRPr lang="es-ES" sz="1600" dirty="0"/>
          </a:p>
          <a:p>
            <a:pPr lvl="0"/>
            <a:r>
              <a:rPr lang="es-ES" dirty="0"/>
              <a:t> </a:t>
            </a:r>
            <a:r>
              <a:rPr lang="es-ES" b="1" dirty="0"/>
              <a:t>Febrero 2021:</a:t>
            </a:r>
            <a:endParaRPr lang="es-ES" sz="1600" dirty="0"/>
          </a:p>
          <a:p>
            <a:pPr marL="742950" lvl="1" indent="-285750">
              <a:buFont typeface="Arial" panose="020B0604020202020204" pitchFamily="34" charset="0"/>
              <a:buChar char="•"/>
            </a:pPr>
            <a:r>
              <a:rPr lang="es-ES" dirty="0"/>
              <a:t>La ciencia nos ha dado vacunas. Vacunación frente a la </a:t>
            </a:r>
            <a:r>
              <a:rPr lang="es-ES" dirty="0" err="1"/>
              <a:t>Covid</a:t>
            </a:r>
            <a:r>
              <a:rPr lang="es-ES" dirty="0"/>
              <a:t> 19.</a:t>
            </a:r>
            <a:endParaRPr lang="es-ES" sz="1600" dirty="0"/>
          </a:p>
          <a:p>
            <a:pPr marL="742950" lvl="1" indent="-285750">
              <a:buFont typeface="Arial" panose="020B0604020202020204" pitchFamily="34" charset="0"/>
              <a:buChar char="•"/>
            </a:pPr>
            <a:r>
              <a:rPr lang="es-ES" dirty="0"/>
              <a:t>Proyecto coordinado de eliminación de la Hepatitis C en la provincia de Segovia</a:t>
            </a:r>
            <a:r>
              <a:rPr lang="es-ES" dirty="0" smtClean="0"/>
              <a:t>.</a:t>
            </a:r>
          </a:p>
          <a:p>
            <a:pPr lvl="0"/>
            <a:r>
              <a:rPr lang="es-ES" b="1" dirty="0"/>
              <a:t>Marzo 2021:</a:t>
            </a:r>
            <a:endParaRPr lang="es-ES" sz="1600" dirty="0"/>
          </a:p>
          <a:p>
            <a:pPr marL="742950" lvl="1" indent="-285750">
              <a:buFont typeface="Arial" panose="020B0604020202020204" pitchFamily="34" charset="0"/>
              <a:buChar char="•"/>
            </a:pPr>
            <a:r>
              <a:rPr lang="es-ES" dirty="0"/>
              <a:t>Acceso venoso central: reservorio venoso subcutáneo </a:t>
            </a:r>
            <a:endParaRPr lang="es-ES" sz="1600" dirty="0"/>
          </a:p>
          <a:p>
            <a:pPr lvl="1"/>
            <a:endParaRPr lang="es-ES" sz="1600" dirty="0"/>
          </a:p>
          <a:p>
            <a:r>
              <a:rPr lang="es-ES" dirty="0"/>
              <a:t> </a:t>
            </a:r>
            <a:endParaRPr lang="es-ES" sz="1600" dirty="0"/>
          </a:p>
        </p:txBody>
      </p:sp>
      <p:sp>
        <p:nvSpPr>
          <p:cNvPr id="11" name="CuadroTexto 10">
            <a:extLst>
              <a:ext uri="{FF2B5EF4-FFF2-40B4-BE49-F238E27FC236}">
                <a16:creationId xmlns:a16="http://schemas.microsoft.com/office/drawing/2014/main" xmlns="" id="{675AB5BF-1400-4190-93F4-A8953DD725F2}"/>
              </a:ext>
            </a:extLst>
          </p:cNvPr>
          <p:cNvSpPr txBox="1"/>
          <p:nvPr/>
        </p:nvSpPr>
        <p:spPr>
          <a:xfrm>
            <a:off x="-2" y="923925"/>
            <a:ext cx="3402769" cy="215444"/>
          </a:xfrm>
          <a:prstGeom prst="rect">
            <a:avLst/>
          </a:prstGeom>
          <a:noFill/>
        </p:spPr>
        <p:txBody>
          <a:bodyPr wrap="square" rtlCol="0">
            <a:spAutoFit/>
          </a:bodyPr>
          <a:lstStyle/>
          <a:p>
            <a:r>
              <a:rPr lang="es-ES" sz="800" b="1" dirty="0">
                <a:solidFill>
                  <a:schemeClr val="accent1">
                    <a:lumMod val="50000"/>
                  </a:schemeClr>
                </a:solidFill>
              </a:rPr>
              <a:t>Colegio Oficial de Enfermería de Segovia</a:t>
            </a:r>
          </a:p>
        </p:txBody>
      </p:sp>
      <p:sp>
        <p:nvSpPr>
          <p:cNvPr id="2" name="Rectángulo redondeado 1"/>
          <p:cNvSpPr/>
          <p:nvPr/>
        </p:nvSpPr>
        <p:spPr>
          <a:xfrm>
            <a:off x="6423921" y="1924199"/>
            <a:ext cx="5629534" cy="479525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s-ES" sz="1600" dirty="0"/>
          </a:p>
          <a:p>
            <a:pPr lvl="0"/>
            <a:r>
              <a:rPr lang="es-ES" b="1" dirty="0">
                <a:solidFill>
                  <a:schemeClr val="bg1"/>
                </a:solidFill>
              </a:rPr>
              <a:t>A</a:t>
            </a:r>
            <a:r>
              <a:rPr lang="es-ES" b="1" dirty="0" smtClean="0">
                <a:solidFill>
                  <a:schemeClr val="bg1"/>
                </a:solidFill>
              </a:rPr>
              <a:t>bril </a:t>
            </a:r>
            <a:r>
              <a:rPr lang="es-ES" b="1" dirty="0">
                <a:solidFill>
                  <a:schemeClr val="bg1"/>
                </a:solidFill>
              </a:rPr>
              <a:t>2021:</a:t>
            </a:r>
            <a:endParaRPr lang="es-ES" sz="1600" dirty="0">
              <a:solidFill>
                <a:schemeClr val="bg1"/>
              </a:solidFill>
            </a:endParaRPr>
          </a:p>
          <a:p>
            <a:pPr marL="742950" lvl="1" indent="-285750">
              <a:buFont typeface="Arial" panose="020B0604020202020204" pitchFamily="34" charset="0"/>
              <a:buChar char="•"/>
            </a:pPr>
            <a:r>
              <a:rPr lang="es-ES" dirty="0" err="1">
                <a:solidFill>
                  <a:schemeClr val="bg1"/>
                </a:solidFill>
              </a:rPr>
              <a:t>Ciberacoso</a:t>
            </a:r>
            <a:r>
              <a:rPr lang="es-ES" dirty="0">
                <a:solidFill>
                  <a:schemeClr val="bg1"/>
                </a:solidFill>
              </a:rPr>
              <a:t> escolar y </a:t>
            </a:r>
            <a:r>
              <a:rPr lang="es-ES" dirty="0" err="1">
                <a:solidFill>
                  <a:schemeClr val="bg1"/>
                </a:solidFill>
              </a:rPr>
              <a:t>grooming</a:t>
            </a:r>
            <a:r>
              <a:rPr lang="es-ES" dirty="0">
                <a:solidFill>
                  <a:schemeClr val="bg1"/>
                </a:solidFill>
              </a:rPr>
              <a:t>. Detección y prevención</a:t>
            </a:r>
            <a:endParaRPr lang="es-ES" sz="1600" dirty="0">
              <a:solidFill>
                <a:schemeClr val="bg1"/>
              </a:solidFill>
            </a:endParaRPr>
          </a:p>
          <a:p>
            <a:pPr marL="742950" lvl="1" indent="-285750">
              <a:buFont typeface="Arial" panose="020B0604020202020204" pitchFamily="34" charset="0"/>
              <a:buChar char="•"/>
            </a:pPr>
            <a:r>
              <a:rPr lang="es-ES" dirty="0">
                <a:solidFill>
                  <a:schemeClr val="bg1"/>
                </a:solidFill>
              </a:rPr>
              <a:t>Donación y trasplante de órganos y tejidos.</a:t>
            </a:r>
            <a:endParaRPr lang="es-ES" sz="1600" dirty="0">
              <a:solidFill>
                <a:schemeClr val="bg1"/>
              </a:solidFill>
            </a:endParaRPr>
          </a:p>
          <a:p>
            <a:pPr lvl="0"/>
            <a:r>
              <a:rPr lang="es-ES" b="1" dirty="0" smtClean="0">
                <a:solidFill>
                  <a:schemeClr val="bg1"/>
                </a:solidFill>
              </a:rPr>
              <a:t>Mayo </a:t>
            </a:r>
            <a:r>
              <a:rPr lang="es-ES" b="1" dirty="0">
                <a:solidFill>
                  <a:schemeClr val="bg1"/>
                </a:solidFill>
              </a:rPr>
              <a:t>2021:</a:t>
            </a:r>
            <a:endParaRPr lang="es-ES" sz="1600" dirty="0">
              <a:solidFill>
                <a:schemeClr val="bg1"/>
              </a:solidFill>
            </a:endParaRPr>
          </a:p>
          <a:p>
            <a:pPr marL="742950" lvl="1" indent="-285750">
              <a:buFont typeface="Arial" panose="020B0604020202020204" pitchFamily="34" charset="0"/>
              <a:buChar char="•"/>
            </a:pPr>
            <a:r>
              <a:rPr lang="es-ES" dirty="0">
                <a:solidFill>
                  <a:schemeClr val="bg1"/>
                </a:solidFill>
              </a:rPr>
              <a:t>Urgencias psiquiátricas</a:t>
            </a:r>
            <a:endParaRPr lang="es-ES" sz="1600" dirty="0">
              <a:solidFill>
                <a:schemeClr val="bg1"/>
              </a:solidFill>
            </a:endParaRPr>
          </a:p>
          <a:p>
            <a:pPr lvl="0"/>
            <a:r>
              <a:rPr lang="es-ES" b="1" dirty="0" smtClean="0">
                <a:solidFill>
                  <a:schemeClr val="bg1"/>
                </a:solidFill>
              </a:rPr>
              <a:t>Junio </a:t>
            </a:r>
            <a:r>
              <a:rPr lang="es-ES" b="1" dirty="0">
                <a:solidFill>
                  <a:schemeClr val="bg1"/>
                </a:solidFill>
              </a:rPr>
              <a:t>2021:  </a:t>
            </a:r>
            <a:endParaRPr lang="es-ES" sz="1600" dirty="0">
              <a:solidFill>
                <a:schemeClr val="bg1"/>
              </a:solidFill>
            </a:endParaRPr>
          </a:p>
          <a:p>
            <a:pPr marL="742950" lvl="1" indent="-285750">
              <a:buFont typeface="Arial" panose="020B0604020202020204" pitchFamily="34" charset="0"/>
              <a:buChar char="•"/>
            </a:pPr>
            <a:r>
              <a:rPr lang="es-ES" dirty="0">
                <a:solidFill>
                  <a:schemeClr val="bg1"/>
                </a:solidFill>
              </a:rPr>
              <a:t>Autocuidado. Mi bienestar psicológico    </a:t>
            </a:r>
            <a:endParaRPr lang="es-ES" sz="1600" dirty="0">
              <a:solidFill>
                <a:schemeClr val="bg1"/>
              </a:solidFill>
            </a:endParaRPr>
          </a:p>
          <a:p>
            <a:pPr lvl="0"/>
            <a:r>
              <a:rPr lang="es-ES" b="1" dirty="0" smtClean="0">
                <a:solidFill>
                  <a:schemeClr val="bg1"/>
                </a:solidFill>
              </a:rPr>
              <a:t>Octubre </a:t>
            </a:r>
            <a:r>
              <a:rPr lang="es-ES" b="1" dirty="0">
                <a:solidFill>
                  <a:schemeClr val="bg1"/>
                </a:solidFill>
              </a:rPr>
              <a:t>2021:</a:t>
            </a:r>
            <a:endParaRPr lang="es-ES" sz="1600" dirty="0">
              <a:solidFill>
                <a:schemeClr val="bg1"/>
              </a:solidFill>
            </a:endParaRPr>
          </a:p>
          <a:p>
            <a:pPr marL="742950" lvl="1" indent="-285750">
              <a:buFont typeface="Arial" panose="020B0604020202020204" pitchFamily="34" charset="0"/>
              <a:buChar char="•"/>
            </a:pPr>
            <a:r>
              <a:rPr lang="es-ES" dirty="0">
                <a:solidFill>
                  <a:schemeClr val="bg1"/>
                </a:solidFill>
              </a:rPr>
              <a:t>Implantación y mantenimiento del catéter PICC.  </a:t>
            </a:r>
            <a:endParaRPr lang="es-ES" sz="1600" dirty="0">
              <a:solidFill>
                <a:schemeClr val="bg1"/>
              </a:solidFill>
            </a:endParaRPr>
          </a:p>
          <a:p>
            <a:pPr lvl="0"/>
            <a:r>
              <a:rPr lang="es-ES" b="1" dirty="0" smtClean="0">
                <a:solidFill>
                  <a:schemeClr val="bg1"/>
                </a:solidFill>
              </a:rPr>
              <a:t>Noviembre </a:t>
            </a:r>
            <a:r>
              <a:rPr lang="es-ES" b="1" dirty="0">
                <a:solidFill>
                  <a:schemeClr val="bg1"/>
                </a:solidFill>
              </a:rPr>
              <a:t>2021:</a:t>
            </a:r>
            <a:endParaRPr lang="es-ES" sz="1600" dirty="0">
              <a:solidFill>
                <a:schemeClr val="bg1"/>
              </a:solidFill>
            </a:endParaRPr>
          </a:p>
          <a:p>
            <a:pPr marL="742950" lvl="1" indent="-285750">
              <a:buFont typeface="Arial" panose="020B0604020202020204" pitchFamily="34" charset="0"/>
              <a:buChar char="•"/>
            </a:pPr>
            <a:r>
              <a:rPr lang="es-ES" dirty="0">
                <a:solidFill>
                  <a:schemeClr val="bg1"/>
                </a:solidFill>
              </a:rPr>
              <a:t>Cuidados de enfermería en las </a:t>
            </a:r>
            <a:r>
              <a:rPr lang="es-ES" dirty="0" err="1">
                <a:solidFill>
                  <a:schemeClr val="bg1"/>
                </a:solidFill>
              </a:rPr>
              <a:t>ostomías</a:t>
            </a:r>
            <a:r>
              <a:rPr lang="es-ES" dirty="0">
                <a:solidFill>
                  <a:schemeClr val="bg1"/>
                </a:solidFill>
              </a:rPr>
              <a:t>     </a:t>
            </a:r>
            <a:endParaRPr lang="es-ES" sz="1600" dirty="0">
              <a:solidFill>
                <a:schemeClr val="bg1"/>
              </a:solidFill>
            </a:endParaRPr>
          </a:p>
          <a:p>
            <a:pPr lvl="1"/>
            <a:endParaRPr lang="es-ES" sz="1600" dirty="0"/>
          </a:p>
          <a:p>
            <a:r>
              <a:rPr lang="es-ES" dirty="0"/>
              <a:t> </a:t>
            </a:r>
            <a:endParaRPr lang="es-ES" sz="1600" dirty="0"/>
          </a:p>
        </p:txBody>
      </p:sp>
    </p:spTree>
    <p:extLst>
      <p:ext uri="{BB962C8B-B14F-4D97-AF65-F5344CB8AC3E}">
        <p14:creationId xmlns:p14="http://schemas.microsoft.com/office/powerpoint/2010/main" val="34288168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3279</TotalTime>
  <Words>1705</Words>
  <Application>Microsoft Office PowerPoint</Application>
  <PresentationFormat>Panorámica</PresentationFormat>
  <Paragraphs>317</Paragraphs>
  <Slides>25</Slides>
  <Notes>3</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25</vt:i4>
      </vt:variant>
    </vt:vector>
  </HeadingPairs>
  <TitlesOfParts>
    <vt:vector size="33" baseType="lpstr">
      <vt:lpstr>Arial</vt:lpstr>
      <vt:lpstr>Calibri</vt:lpstr>
      <vt:lpstr>Calibri Light</vt:lpstr>
      <vt:lpstr>Courier New</vt:lpstr>
      <vt:lpstr>Symbol</vt:lpstr>
      <vt:lpstr>Times New Roman</vt:lpstr>
      <vt:lpstr>Wingdings</vt:lpstr>
      <vt:lpstr>Tema de Office</vt:lpstr>
      <vt:lpstr>      MEMORIA 2021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Ofrecer a los colegiados servicios de calidad</vt:lpstr>
      <vt:lpstr>Ofrecer a los colegiados servicios de calidad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DESAFÍOS  2022</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MEMORIA 2019</dc:title>
  <dc:creator>Alicia Gomez</dc:creator>
  <cp:lastModifiedBy>Gomez Valverde, Alicia</cp:lastModifiedBy>
  <cp:revision>235</cp:revision>
  <dcterms:created xsi:type="dcterms:W3CDTF">2020-03-07T19:50:23Z</dcterms:created>
  <dcterms:modified xsi:type="dcterms:W3CDTF">2022-03-21T22:12:02Z</dcterms:modified>
</cp:coreProperties>
</file>